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1" r:id="rId2"/>
    <p:sldId id="270" r:id="rId3"/>
    <p:sldId id="322" r:id="rId4"/>
    <p:sldId id="323" r:id="rId5"/>
    <p:sldId id="324" r:id="rId6"/>
    <p:sldId id="325" r:id="rId7"/>
    <p:sldId id="326" r:id="rId8"/>
    <p:sldId id="294" r:id="rId9"/>
    <p:sldId id="328" r:id="rId10"/>
    <p:sldId id="295" r:id="rId11"/>
    <p:sldId id="30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8162"/>
    <a:srgbClr val="EB7C30"/>
    <a:srgbClr val="7E7B89"/>
    <a:srgbClr val="CB7C64"/>
    <a:srgbClr val="DB7A4A"/>
    <a:srgbClr val="C68263"/>
    <a:srgbClr val="73707E"/>
    <a:srgbClr val="8E8B99"/>
    <a:srgbClr val="A09DA9"/>
    <a:srgbClr val="402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F2C69-CDBC-B891-A4AC-11BBCA6F25FF}" v="55" dt="2024-06-21T14:44:09.15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0" autoAdjust="0"/>
    <p:restoredTop sz="94660"/>
  </p:normalViewPr>
  <p:slideViewPr>
    <p:cSldViewPr snapToGrid="0">
      <p:cViewPr varScale="1">
        <p:scale>
          <a:sx n="65" d="100"/>
          <a:sy n="65" d="100"/>
        </p:scale>
        <p:origin x="83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C1619-0204-4701-8AD6-E9DDC2212672}" type="datetimeFigureOut">
              <a:rPr lang="it-IT" smtClean="0"/>
              <a:t>27/04/2025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2CFEC-B491-473E-ACB6-CA9187FABF41}" type="slidenum">
              <a:rPr lang="it-IT" smtClean="0"/>
              <a:t>‹#›</a:t>
            </a:fld>
            <a:endParaRPr lang="it-IT"/>
          </a:p>
        </p:txBody>
      </p:sp>
    </p:spTree>
    <p:extLst>
      <p:ext uri="{BB962C8B-B14F-4D97-AF65-F5344CB8AC3E}">
        <p14:creationId xmlns:p14="http://schemas.microsoft.com/office/powerpoint/2010/main" val="3427030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9E2CFEC-B491-473E-ACB6-CA9187FABF41}" type="slidenum">
              <a:rPr lang="it-IT" smtClean="0"/>
              <a:t>7</a:t>
            </a:fld>
            <a:endParaRPr lang="it-IT"/>
          </a:p>
        </p:txBody>
      </p:sp>
    </p:spTree>
    <p:extLst>
      <p:ext uri="{BB962C8B-B14F-4D97-AF65-F5344CB8AC3E}">
        <p14:creationId xmlns:p14="http://schemas.microsoft.com/office/powerpoint/2010/main" val="18659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3C2E-199E-4EA4-94A5-A58A7BD327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936A243-A9A7-410A-A832-92E03E1920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0BF6DB7-4311-40AA-B623-2FA3CC34C91B}"/>
              </a:ext>
            </a:extLst>
          </p:cNvPr>
          <p:cNvSpPr>
            <a:spLocks noGrp="1"/>
          </p:cNvSpPr>
          <p:nvPr>
            <p:ph type="dt" sz="half" idx="10"/>
          </p:nvPr>
        </p:nvSpPr>
        <p:spPr/>
        <p:txBody>
          <a:bodyPr/>
          <a:lstStyle/>
          <a:p>
            <a:fld id="{054A6A80-5264-4848-8CA6-96ED35941B24}" type="datetimeFigureOut">
              <a:rPr lang="en-MY" smtClean="0"/>
              <a:pPr/>
              <a:t>27/4/2025</a:t>
            </a:fld>
            <a:endParaRPr lang="en-MY"/>
          </a:p>
        </p:txBody>
      </p:sp>
      <p:sp>
        <p:nvSpPr>
          <p:cNvPr id="5" name="Footer Placeholder 4">
            <a:extLst>
              <a:ext uri="{FF2B5EF4-FFF2-40B4-BE49-F238E27FC236}">
                <a16:creationId xmlns:a16="http://schemas.microsoft.com/office/drawing/2014/main" id="{69612A30-AE37-44B7-8CE2-0D5C00B1172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30C0175-731E-41D9-8B64-8ECF06A8EE5D}"/>
              </a:ext>
            </a:extLst>
          </p:cNvPr>
          <p:cNvSpPr>
            <a:spLocks noGrp="1"/>
          </p:cNvSpPr>
          <p:nvPr>
            <p:ph type="sldNum" sz="quarter" idx="12"/>
          </p:nvPr>
        </p:nvSpPr>
        <p:spPr/>
        <p:txBody>
          <a:bodyPr/>
          <a:lstStyle/>
          <a:p>
            <a:fld id="{8F34DD00-9460-4ACA-BCB3-0658FCE44E65}" type="slidenum">
              <a:rPr lang="en-MY" smtClean="0"/>
              <a:pPr/>
              <a:t>‹#›</a:t>
            </a:fld>
            <a:endParaRPr lang="en-MY"/>
          </a:p>
        </p:txBody>
      </p:sp>
    </p:spTree>
    <p:extLst>
      <p:ext uri="{BB962C8B-B14F-4D97-AF65-F5344CB8AC3E}">
        <p14:creationId xmlns:p14="http://schemas.microsoft.com/office/powerpoint/2010/main" val="212864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E929-22C7-4F5B-963C-A8D039F56935}"/>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CC0241C-C031-4816-AEC4-2DD3EAA61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DEE678A-F490-4B4C-9A53-92D0A5982358}"/>
              </a:ext>
            </a:extLst>
          </p:cNvPr>
          <p:cNvSpPr>
            <a:spLocks noGrp="1"/>
          </p:cNvSpPr>
          <p:nvPr>
            <p:ph type="dt" sz="half" idx="10"/>
          </p:nvPr>
        </p:nvSpPr>
        <p:spPr/>
        <p:txBody>
          <a:bodyPr/>
          <a:lstStyle/>
          <a:p>
            <a:fld id="{054A6A80-5264-4848-8CA6-96ED35941B24}" type="datetimeFigureOut">
              <a:rPr lang="en-MY" smtClean="0"/>
              <a:pPr/>
              <a:t>27/4/2025</a:t>
            </a:fld>
            <a:endParaRPr lang="en-MY"/>
          </a:p>
        </p:txBody>
      </p:sp>
      <p:sp>
        <p:nvSpPr>
          <p:cNvPr id="5" name="Footer Placeholder 4">
            <a:extLst>
              <a:ext uri="{FF2B5EF4-FFF2-40B4-BE49-F238E27FC236}">
                <a16:creationId xmlns:a16="http://schemas.microsoft.com/office/drawing/2014/main" id="{D771FA35-7D98-4DED-AF14-B57664EBAAF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9D2C8C0-43EA-4E62-B458-01182F01118C}"/>
              </a:ext>
            </a:extLst>
          </p:cNvPr>
          <p:cNvSpPr>
            <a:spLocks noGrp="1"/>
          </p:cNvSpPr>
          <p:nvPr>
            <p:ph type="sldNum" sz="quarter" idx="12"/>
          </p:nvPr>
        </p:nvSpPr>
        <p:spPr/>
        <p:txBody>
          <a:bodyPr/>
          <a:lstStyle/>
          <a:p>
            <a:fld id="{8F34DD00-9460-4ACA-BCB3-0658FCE44E65}" type="slidenum">
              <a:rPr lang="en-MY" smtClean="0"/>
              <a:pPr/>
              <a:t>‹#›</a:t>
            </a:fld>
            <a:endParaRPr lang="en-MY"/>
          </a:p>
        </p:txBody>
      </p:sp>
    </p:spTree>
    <p:extLst>
      <p:ext uri="{BB962C8B-B14F-4D97-AF65-F5344CB8AC3E}">
        <p14:creationId xmlns:p14="http://schemas.microsoft.com/office/powerpoint/2010/main" val="189249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A11665-1E11-4AAC-9041-0D266D7100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008A9CE-AEDD-4628-8D34-E8AC5E1B15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F993887-B34C-470A-99AD-C9E16B0943E7}"/>
              </a:ext>
            </a:extLst>
          </p:cNvPr>
          <p:cNvSpPr>
            <a:spLocks noGrp="1"/>
          </p:cNvSpPr>
          <p:nvPr>
            <p:ph type="dt" sz="half" idx="10"/>
          </p:nvPr>
        </p:nvSpPr>
        <p:spPr/>
        <p:txBody>
          <a:bodyPr/>
          <a:lstStyle/>
          <a:p>
            <a:fld id="{054A6A80-5264-4848-8CA6-96ED35941B24}" type="datetimeFigureOut">
              <a:rPr lang="en-MY" smtClean="0"/>
              <a:pPr/>
              <a:t>27/4/2025</a:t>
            </a:fld>
            <a:endParaRPr lang="en-MY"/>
          </a:p>
        </p:txBody>
      </p:sp>
      <p:sp>
        <p:nvSpPr>
          <p:cNvPr id="5" name="Footer Placeholder 4">
            <a:extLst>
              <a:ext uri="{FF2B5EF4-FFF2-40B4-BE49-F238E27FC236}">
                <a16:creationId xmlns:a16="http://schemas.microsoft.com/office/drawing/2014/main" id="{5514B5DF-9026-4417-843F-4CB0A25138D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57C50A4-DD25-4C8E-86FE-12C7B2A0260D}"/>
              </a:ext>
            </a:extLst>
          </p:cNvPr>
          <p:cNvSpPr>
            <a:spLocks noGrp="1"/>
          </p:cNvSpPr>
          <p:nvPr>
            <p:ph type="sldNum" sz="quarter" idx="12"/>
          </p:nvPr>
        </p:nvSpPr>
        <p:spPr/>
        <p:txBody>
          <a:bodyPr/>
          <a:lstStyle/>
          <a:p>
            <a:fld id="{8F34DD00-9460-4ACA-BCB3-0658FCE44E65}" type="slidenum">
              <a:rPr lang="en-MY" smtClean="0"/>
              <a:pPr/>
              <a:t>‹#›</a:t>
            </a:fld>
            <a:endParaRPr lang="en-MY"/>
          </a:p>
        </p:txBody>
      </p:sp>
    </p:spTree>
    <p:extLst>
      <p:ext uri="{BB962C8B-B14F-4D97-AF65-F5344CB8AC3E}">
        <p14:creationId xmlns:p14="http://schemas.microsoft.com/office/powerpoint/2010/main" val="232033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EF1E-557E-4C13-8D77-828D017AD30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AEC41CF-84A9-4A57-AB4E-9EE8EABD2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DD23F07-5001-47A1-AC0A-322C8DEE6605}"/>
              </a:ext>
            </a:extLst>
          </p:cNvPr>
          <p:cNvSpPr>
            <a:spLocks noGrp="1"/>
          </p:cNvSpPr>
          <p:nvPr>
            <p:ph type="dt" sz="half" idx="10"/>
          </p:nvPr>
        </p:nvSpPr>
        <p:spPr/>
        <p:txBody>
          <a:bodyPr/>
          <a:lstStyle/>
          <a:p>
            <a:fld id="{054A6A80-5264-4848-8CA6-96ED35941B24}" type="datetimeFigureOut">
              <a:rPr lang="en-MY" smtClean="0"/>
              <a:pPr/>
              <a:t>27/4/2025</a:t>
            </a:fld>
            <a:endParaRPr lang="en-MY"/>
          </a:p>
        </p:txBody>
      </p:sp>
      <p:sp>
        <p:nvSpPr>
          <p:cNvPr id="5" name="Footer Placeholder 4">
            <a:extLst>
              <a:ext uri="{FF2B5EF4-FFF2-40B4-BE49-F238E27FC236}">
                <a16:creationId xmlns:a16="http://schemas.microsoft.com/office/drawing/2014/main" id="{1636335B-36FA-4D73-A1F5-9AB0C5F0C36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8916342-1C02-438F-B2F2-5D5DCFC6DE3A}"/>
              </a:ext>
            </a:extLst>
          </p:cNvPr>
          <p:cNvSpPr>
            <a:spLocks noGrp="1"/>
          </p:cNvSpPr>
          <p:nvPr>
            <p:ph type="sldNum" sz="quarter" idx="12"/>
          </p:nvPr>
        </p:nvSpPr>
        <p:spPr/>
        <p:txBody>
          <a:bodyPr/>
          <a:lstStyle/>
          <a:p>
            <a:fld id="{8F34DD00-9460-4ACA-BCB3-0658FCE44E65}" type="slidenum">
              <a:rPr lang="en-MY" smtClean="0"/>
              <a:pPr/>
              <a:t>‹#›</a:t>
            </a:fld>
            <a:endParaRPr lang="en-MY"/>
          </a:p>
        </p:txBody>
      </p:sp>
    </p:spTree>
    <p:extLst>
      <p:ext uri="{BB962C8B-B14F-4D97-AF65-F5344CB8AC3E}">
        <p14:creationId xmlns:p14="http://schemas.microsoft.com/office/powerpoint/2010/main" val="147071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A981-ED08-421B-AAB8-26FBEF9C41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28F989E2-BFCA-4FE8-B177-49CEA17B7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3C46C0-F436-46FE-B097-9436CC2E357C}"/>
              </a:ext>
            </a:extLst>
          </p:cNvPr>
          <p:cNvSpPr>
            <a:spLocks noGrp="1"/>
          </p:cNvSpPr>
          <p:nvPr>
            <p:ph type="dt" sz="half" idx="10"/>
          </p:nvPr>
        </p:nvSpPr>
        <p:spPr/>
        <p:txBody>
          <a:bodyPr/>
          <a:lstStyle/>
          <a:p>
            <a:fld id="{054A6A80-5264-4848-8CA6-96ED35941B24}" type="datetimeFigureOut">
              <a:rPr lang="en-MY" smtClean="0"/>
              <a:pPr/>
              <a:t>27/4/2025</a:t>
            </a:fld>
            <a:endParaRPr lang="en-MY"/>
          </a:p>
        </p:txBody>
      </p:sp>
      <p:sp>
        <p:nvSpPr>
          <p:cNvPr id="5" name="Footer Placeholder 4">
            <a:extLst>
              <a:ext uri="{FF2B5EF4-FFF2-40B4-BE49-F238E27FC236}">
                <a16:creationId xmlns:a16="http://schemas.microsoft.com/office/drawing/2014/main" id="{6A0ACED8-6FE0-4941-B70F-6815EE5F1FA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E2A5E55-13F1-464C-AD54-E1AD21D6DD30}"/>
              </a:ext>
            </a:extLst>
          </p:cNvPr>
          <p:cNvSpPr>
            <a:spLocks noGrp="1"/>
          </p:cNvSpPr>
          <p:nvPr>
            <p:ph type="sldNum" sz="quarter" idx="12"/>
          </p:nvPr>
        </p:nvSpPr>
        <p:spPr/>
        <p:txBody>
          <a:bodyPr/>
          <a:lstStyle/>
          <a:p>
            <a:fld id="{8F34DD00-9460-4ACA-BCB3-0658FCE44E65}" type="slidenum">
              <a:rPr lang="en-MY" smtClean="0"/>
              <a:pPr/>
              <a:t>‹#›</a:t>
            </a:fld>
            <a:endParaRPr lang="en-MY"/>
          </a:p>
        </p:txBody>
      </p:sp>
    </p:spTree>
    <p:extLst>
      <p:ext uri="{BB962C8B-B14F-4D97-AF65-F5344CB8AC3E}">
        <p14:creationId xmlns:p14="http://schemas.microsoft.com/office/powerpoint/2010/main" val="224699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2559-1FC0-4478-B791-F8B30966F58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9D5A43C5-C13D-4553-8702-38394D452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64F0F270-56B2-4792-B38A-E6A4D7455B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BDFD8C7E-E300-403D-849B-1B521DACBD61}"/>
              </a:ext>
            </a:extLst>
          </p:cNvPr>
          <p:cNvSpPr>
            <a:spLocks noGrp="1"/>
          </p:cNvSpPr>
          <p:nvPr>
            <p:ph type="dt" sz="half" idx="10"/>
          </p:nvPr>
        </p:nvSpPr>
        <p:spPr/>
        <p:txBody>
          <a:bodyPr/>
          <a:lstStyle/>
          <a:p>
            <a:fld id="{054A6A80-5264-4848-8CA6-96ED35941B24}" type="datetimeFigureOut">
              <a:rPr lang="en-MY" smtClean="0"/>
              <a:pPr/>
              <a:t>27/4/2025</a:t>
            </a:fld>
            <a:endParaRPr lang="en-MY"/>
          </a:p>
        </p:txBody>
      </p:sp>
      <p:sp>
        <p:nvSpPr>
          <p:cNvPr id="6" name="Footer Placeholder 5">
            <a:extLst>
              <a:ext uri="{FF2B5EF4-FFF2-40B4-BE49-F238E27FC236}">
                <a16:creationId xmlns:a16="http://schemas.microsoft.com/office/drawing/2014/main" id="{D5E12228-E708-4973-9027-A6272BE5F4D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7D27007-A7EE-4C2A-A3BC-0098423520A4}"/>
              </a:ext>
            </a:extLst>
          </p:cNvPr>
          <p:cNvSpPr>
            <a:spLocks noGrp="1"/>
          </p:cNvSpPr>
          <p:nvPr>
            <p:ph type="sldNum" sz="quarter" idx="12"/>
          </p:nvPr>
        </p:nvSpPr>
        <p:spPr/>
        <p:txBody>
          <a:bodyPr/>
          <a:lstStyle/>
          <a:p>
            <a:fld id="{8F34DD00-9460-4ACA-BCB3-0658FCE44E65}" type="slidenum">
              <a:rPr lang="en-MY" smtClean="0"/>
              <a:pPr/>
              <a:t>‹#›</a:t>
            </a:fld>
            <a:endParaRPr lang="en-MY"/>
          </a:p>
        </p:txBody>
      </p:sp>
    </p:spTree>
    <p:extLst>
      <p:ext uri="{BB962C8B-B14F-4D97-AF65-F5344CB8AC3E}">
        <p14:creationId xmlns:p14="http://schemas.microsoft.com/office/powerpoint/2010/main" val="877333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EB59-6DDF-4E79-B9F7-E7B4A671578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BC0A46A-142C-432D-B0DE-90F856F62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90928-9EDE-4E2B-B13C-F5EFAEC7A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51A3F2-992B-42F0-B8E0-2AC3ED89F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649F11-E319-475A-A325-171B2BE2F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DACAA7D1-5AF1-461D-A60C-8BC00588633F}"/>
              </a:ext>
            </a:extLst>
          </p:cNvPr>
          <p:cNvSpPr>
            <a:spLocks noGrp="1"/>
          </p:cNvSpPr>
          <p:nvPr>
            <p:ph type="dt" sz="half" idx="10"/>
          </p:nvPr>
        </p:nvSpPr>
        <p:spPr/>
        <p:txBody>
          <a:bodyPr/>
          <a:lstStyle/>
          <a:p>
            <a:fld id="{054A6A80-5264-4848-8CA6-96ED35941B24}" type="datetimeFigureOut">
              <a:rPr lang="en-MY" smtClean="0"/>
              <a:pPr/>
              <a:t>27/4/2025</a:t>
            </a:fld>
            <a:endParaRPr lang="en-MY"/>
          </a:p>
        </p:txBody>
      </p:sp>
      <p:sp>
        <p:nvSpPr>
          <p:cNvPr id="8" name="Footer Placeholder 7">
            <a:extLst>
              <a:ext uri="{FF2B5EF4-FFF2-40B4-BE49-F238E27FC236}">
                <a16:creationId xmlns:a16="http://schemas.microsoft.com/office/drawing/2014/main" id="{D90AB90B-D2FB-4CF1-A849-BFB51CFDC9C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8AA267B-77BA-4925-9F4D-E32A48422FE5}"/>
              </a:ext>
            </a:extLst>
          </p:cNvPr>
          <p:cNvSpPr>
            <a:spLocks noGrp="1"/>
          </p:cNvSpPr>
          <p:nvPr>
            <p:ph type="sldNum" sz="quarter" idx="12"/>
          </p:nvPr>
        </p:nvSpPr>
        <p:spPr/>
        <p:txBody>
          <a:bodyPr/>
          <a:lstStyle/>
          <a:p>
            <a:fld id="{8F34DD00-9460-4ACA-BCB3-0658FCE44E65}" type="slidenum">
              <a:rPr lang="en-MY" smtClean="0"/>
              <a:pPr/>
              <a:t>‹#›</a:t>
            </a:fld>
            <a:endParaRPr lang="en-MY"/>
          </a:p>
        </p:txBody>
      </p:sp>
    </p:spTree>
    <p:extLst>
      <p:ext uri="{BB962C8B-B14F-4D97-AF65-F5344CB8AC3E}">
        <p14:creationId xmlns:p14="http://schemas.microsoft.com/office/powerpoint/2010/main" val="402685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D20E-472A-4ABE-A8ED-AC7E84E3535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3EFB7F0-F3AF-47F4-861D-8546C1E90935}"/>
              </a:ext>
            </a:extLst>
          </p:cNvPr>
          <p:cNvSpPr>
            <a:spLocks noGrp="1"/>
          </p:cNvSpPr>
          <p:nvPr>
            <p:ph type="dt" sz="half" idx="10"/>
          </p:nvPr>
        </p:nvSpPr>
        <p:spPr/>
        <p:txBody>
          <a:bodyPr/>
          <a:lstStyle/>
          <a:p>
            <a:fld id="{054A6A80-5264-4848-8CA6-96ED35941B24}" type="datetimeFigureOut">
              <a:rPr lang="en-MY" smtClean="0"/>
              <a:pPr/>
              <a:t>27/4/2025</a:t>
            </a:fld>
            <a:endParaRPr lang="en-MY"/>
          </a:p>
        </p:txBody>
      </p:sp>
      <p:sp>
        <p:nvSpPr>
          <p:cNvPr id="4" name="Footer Placeholder 3">
            <a:extLst>
              <a:ext uri="{FF2B5EF4-FFF2-40B4-BE49-F238E27FC236}">
                <a16:creationId xmlns:a16="http://schemas.microsoft.com/office/drawing/2014/main" id="{577FBB99-A920-4474-8D19-B135B6466C5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D21D5CF3-B43A-4744-A6DC-54CE33047097}"/>
              </a:ext>
            </a:extLst>
          </p:cNvPr>
          <p:cNvSpPr>
            <a:spLocks noGrp="1"/>
          </p:cNvSpPr>
          <p:nvPr>
            <p:ph type="sldNum" sz="quarter" idx="12"/>
          </p:nvPr>
        </p:nvSpPr>
        <p:spPr/>
        <p:txBody>
          <a:bodyPr/>
          <a:lstStyle/>
          <a:p>
            <a:fld id="{8F34DD00-9460-4ACA-BCB3-0658FCE44E65}" type="slidenum">
              <a:rPr lang="en-MY" smtClean="0"/>
              <a:pPr/>
              <a:t>‹#›</a:t>
            </a:fld>
            <a:endParaRPr lang="en-MY"/>
          </a:p>
        </p:txBody>
      </p:sp>
    </p:spTree>
    <p:extLst>
      <p:ext uri="{BB962C8B-B14F-4D97-AF65-F5344CB8AC3E}">
        <p14:creationId xmlns:p14="http://schemas.microsoft.com/office/powerpoint/2010/main" val="99440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DFF46-96AF-4D63-85BC-8888F2E64BC5}"/>
              </a:ext>
            </a:extLst>
          </p:cNvPr>
          <p:cNvSpPr>
            <a:spLocks noGrp="1"/>
          </p:cNvSpPr>
          <p:nvPr>
            <p:ph type="dt" sz="half" idx="10"/>
          </p:nvPr>
        </p:nvSpPr>
        <p:spPr/>
        <p:txBody>
          <a:bodyPr/>
          <a:lstStyle/>
          <a:p>
            <a:fld id="{054A6A80-5264-4848-8CA6-96ED35941B24}" type="datetimeFigureOut">
              <a:rPr lang="en-MY" smtClean="0"/>
              <a:pPr/>
              <a:t>27/4/2025</a:t>
            </a:fld>
            <a:endParaRPr lang="en-MY"/>
          </a:p>
        </p:txBody>
      </p:sp>
      <p:sp>
        <p:nvSpPr>
          <p:cNvPr id="3" name="Footer Placeholder 2">
            <a:extLst>
              <a:ext uri="{FF2B5EF4-FFF2-40B4-BE49-F238E27FC236}">
                <a16:creationId xmlns:a16="http://schemas.microsoft.com/office/drawing/2014/main" id="{2DCC1A2A-E713-43CD-BDC5-C28CEA93FA2F}"/>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B25FBE7-AF27-4BA5-A81C-FCA9D6A77431}"/>
              </a:ext>
            </a:extLst>
          </p:cNvPr>
          <p:cNvSpPr>
            <a:spLocks noGrp="1"/>
          </p:cNvSpPr>
          <p:nvPr>
            <p:ph type="sldNum" sz="quarter" idx="12"/>
          </p:nvPr>
        </p:nvSpPr>
        <p:spPr/>
        <p:txBody>
          <a:bodyPr/>
          <a:lstStyle/>
          <a:p>
            <a:fld id="{8F34DD00-9460-4ACA-BCB3-0658FCE44E65}" type="slidenum">
              <a:rPr lang="en-MY" smtClean="0"/>
              <a:pPr/>
              <a:t>‹#›</a:t>
            </a:fld>
            <a:endParaRPr lang="en-MY"/>
          </a:p>
        </p:txBody>
      </p:sp>
    </p:spTree>
    <p:extLst>
      <p:ext uri="{BB962C8B-B14F-4D97-AF65-F5344CB8AC3E}">
        <p14:creationId xmlns:p14="http://schemas.microsoft.com/office/powerpoint/2010/main" val="251015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7E19-B9DF-44FD-B8C8-E98ED27D3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1777A0D-B9CE-4F37-8F56-DEDBE7870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549EE969-91D1-4592-9EF8-5C6E48EBD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928A3-0C6D-4ECD-8D59-B26DB6F68AA4}"/>
              </a:ext>
            </a:extLst>
          </p:cNvPr>
          <p:cNvSpPr>
            <a:spLocks noGrp="1"/>
          </p:cNvSpPr>
          <p:nvPr>
            <p:ph type="dt" sz="half" idx="10"/>
          </p:nvPr>
        </p:nvSpPr>
        <p:spPr/>
        <p:txBody>
          <a:bodyPr/>
          <a:lstStyle/>
          <a:p>
            <a:fld id="{054A6A80-5264-4848-8CA6-96ED35941B24}" type="datetimeFigureOut">
              <a:rPr lang="en-MY" smtClean="0"/>
              <a:pPr/>
              <a:t>27/4/2025</a:t>
            </a:fld>
            <a:endParaRPr lang="en-MY"/>
          </a:p>
        </p:txBody>
      </p:sp>
      <p:sp>
        <p:nvSpPr>
          <p:cNvPr id="6" name="Footer Placeholder 5">
            <a:extLst>
              <a:ext uri="{FF2B5EF4-FFF2-40B4-BE49-F238E27FC236}">
                <a16:creationId xmlns:a16="http://schemas.microsoft.com/office/drawing/2014/main" id="{A7DCDD72-6742-4EE6-87A8-3F0BC8DBD2A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50AC5D4-7EE1-4AAD-87A4-85D74FA99B2F}"/>
              </a:ext>
            </a:extLst>
          </p:cNvPr>
          <p:cNvSpPr>
            <a:spLocks noGrp="1"/>
          </p:cNvSpPr>
          <p:nvPr>
            <p:ph type="sldNum" sz="quarter" idx="12"/>
          </p:nvPr>
        </p:nvSpPr>
        <p:spPr/>
        <p:txBody>
          <a:bodyPr/>
          <a:lstStyle/>
          <a:p>
            <a:fld id="{8F34DD00-9460-4ACA-BCB3-0658FCE44E65}" type="slidenum">
              <a:rPr lang="en-MY" smtClean="0"/>
              <a:pPr/>
              <a:t>‹#›</a:t>
            </a:fld>
            <a:endParaRPr lang="en-MY"/>
          </a:p>
        </p:txBody>
      </p:sp>
    </p:spTree>
    <p:extLst>
      <p:ext uri="{BB962C8B-B14F-4D97-AF65-F5344CB8AC3E}">
        <p14:creationId xmlns:p14="http://schemas.microsoft.com/office/powerpoint/2010/main" val="43328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B9F4-2B73-4F42-83CD-907F6B00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D356FC55-7ECF-4F7B-8F5E-1B6C2A75D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59FFC8B-6B68-4C30-830D-9628A8D14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1DF30-58D3-4BE9-9332-FCE34C95BD71}"/>
              </a:ext>
            </a:extLst>
          </p:cNvPr>
          <p:cNvSpPr>
            <a:spLocks noGrp="1"/>
          </p:cNvSpPr>
          <p:nvPr>
            <p:ph type="dt" sz="half" idx="10"/>
          </p:nvPr>
        </p:nvSpPr>
        <p:spPr/>
        <p:txBody>
          <a:bodyPr/>
          <a:lstStyle/>
          <a:p>
            <a:fld id="{054A6A80-5264-4848-8CA6-96ED35941B24}" type="datetimeFigureOut">
              <a:rPr lang="en-MY" smtClean="0"/>
              <a:pPr/>
              <a:t>27/4/2025</a:t>
            </a:fld>
            <a:endParaRPr lang="en-MY"/>
          </a:p>
        </p:txBody>
      </p:sp>
      <p:sp>
        <p:nvSpPr>
          <p:cNvPr id="6" name="Footer Placeholder 5">
            <a:extLst>
              <a:ext uri="{FF2B5EF4-FFF2-40B4-BE49-F238E27FC236}">
                <a16:creationId xmlns:a16="http://schemas.microsoft.com/office/drawing/2014/main" id="{4533D320-EA63-4B99-A456-2C563661D62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377F70-0A8F-4CE4-8B57-44D9E139A243}"/>
              </a:ext>
            </a:extLst>
          </p:cNvPr>
          <p:cNvSpPr>
            <a:spLocks noGrp="1"/>
          </p:cNvSpPr>
          <p:nvPr>
            <p:ph type="sldNum" sz="quarter" idx="12"/>
          </p:nvPr>
        </p:nvSpPr>
        <p:spPr/>
        <p:txBody>
          <a:bodyPr/>
          <a:lstStyle/>
          <a:p>
            <a:fld id="{8F34DD00-9460-4ACA-BCB3-0658FCE44E65}" type="slidenum">
              <a:rPr lang="en-MY" smtClean="0"/>
              <a:pPr/>
              <a:t>‹#›</a:t>
            </a:fld>
            <a:endParaRPr lang="en-MY"/>
          </a:p>
        </p:txBody>
      </p:sp>
    </p:spTree>
    <p:extLst>
      <p:ext uri="{BB962C8B-B14F-4D97-AF65-F5344CB8AC3E}">
        <p14:creationId xmlns:p14="http://schemas.microsoft.com/office/powerpoint/2010/main" val="696829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2D0DD-01C6-48DE-865D-2DE2FDBDF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BB78F127-CA9C-4913-B6A9-31935B2AB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D7B16-7E8C-461D-8428-3B889FFB1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A6A80-5264-4848-8CA6-96ED35941B24}" type="datetimeFigureOut">
              <a:rPr lang="en-MY" smtClean="0"/>
              <a:pPr/>
              <a:t>27/4/2025</a:t>
            </a:fld>
            <a:endParaRPr lang="en-MY"/>
          </a:p>
        </p:txBody>
      </p:sp>
      <p:sp>
        <p:nvSpPr>
          <p:cNvPr id="5" name="Footer Placeholder 4">
            <a:extLst>
              <a:ext uri="{FF2B5EF4-FFF2-40B4-BE49-F238E27FC236}">
                <a16:creationId xmlns:a16="http://schemas.microsoft.com/office/drawing/2014/main" id="{38C7356E-6E05-412E-9971-783FBF5A4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A3A3D0F-3F55-4364-913F-1E7EDA6D5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4DD00-9460-4ACA-BCB3-0658FCE44E65}" type="slidenum">
              <a:rPr lang="en-MY" smtClean="0"/>
              <a:pPr/>
              <a:t>‹#›</a:t>
            </a:fld>
            <a:endParaRPr lang="en-MY"/>
          </a:p>
        </p:txBody>
      </p:sp>
    </p:spTree>
    <p:extLst>
      <p:ext uri="{BB962C8B-B14F-4D97-AF65-F5344CB8AC3E}">
        <p14:creationId xmlns:p14="http://schemas.microsoft.com/office/powerpoint/2010/main" val="1761410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github.com/Ruby544/reflexio.git"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68162"/>
        </a:solidFill>
        <a:effectLst/>
      </p:bgPr>
    </p:bg>
    <p:spTree>
      <p:nvGrpSpPr>
        <p:cNvPr id="1" name=""/>
        <p:cNvGrpSpPr/>
        <p:nvPr/>
      </p:nvGrpSpPr>
      <p:grpSpPr>
        <a:xfrm>
          <a:off x="0" y="0"/>
          <a:ext cx="0" cy="0"/>
          <a:chOff x="0" y="0"/>
          <a:chExt cx="0" cy="0"/>
        </a:xfrm>
      </p:grpSpPr>
      <p:grpSp>
        <p:nvGrpSpPr>
          <p:cNvPr id="37" name="Group 20">
            <a:extLst>
              <a:ext uri="{FF2B5EF4-FFF2-40B4-BE49-F238E27FC236}">
                <a16:creationId xmlns:a16="http://schemas.microsoft.com/office/drawing/2014/main" id="{5134127B-423A-4124-8802-96DDFACB57C1}"/>
              </a:ext>
            </a:extLst>
          </p:cNvPr>
          <p:cNvGrpSpPr/>
          <p:nvPr/>
        </p:nvGrpSpPr>
        <p:grpSpPr>
          <a:xfrm>
            <a:off x="687170" y="46919"/>
            <a:ext cx="11296239" cy="6630373"/>
            <a:chOff x="687170" y="-182085"/>
            <a:chExt cx="11296239" cy="6630373"/>
          </a:xfrm>
        </p:grpSpPr>
        <p:grpSp>
          <p:nvGrpSpPr>
            <p:cNvPr id="26" name="Group 16">
              <a:extLst>
                <a:ext uri="{FF2B5EF4-FFF2-40B4-BE49-F238E27FC236}">
                  <a16:creationId xmlns:a16="http://schemas.microsoft.com/office/drawing/2014/main" id="{3EBDF857-43E2-4980-A1B9-2F2453014709}"/>
                </a:ext>
              </a:extLst>
            </p:cNvPr>
            <p:cNvGrpSpPr/>
            <p:nvPr/>
          </p:nvGrpSpPr>
          <p:grpSpPr>
            <a:xfrm>
              <a:off x="687170" y="165878"/>
              <a:ext cx="11296239" cy="6282410"/>
              <a:chOff x="687170" y="413528"/>
              <a:chExt cx="11296239" cy="6282410"/>
            </a:xfrm>
          </p:grpSpPr>
          <p:grpSp>
            <p:nvGrpSpPr>
              <p:cNvPr id="28" name="Group 12">
                <a:extLst>
                  <a:ext uri="{FF2B5EF4-FFF2-40B4-BE49-F238E27FC236}">
                    <a16:creationId xmlns:a16="http://schemas.microsoft.com/office/drawing/2014/main" id="{5936DF00-2E3B-4F29-A4BC-840DC3E4310D}"/>
                  </a:ext>
                </a:extLst>
              </p:cNvPr>
              <p:cNvGrpSpPr/>
              <p:nvPr/>
            </p:nvGrpSpPr>
            <p:grpSpPr>
              <a:xfrm>
                <a:off x="687170" y="413528"/>
                <a:ext cx="11296239" cy="1378506"/>
                <a:chOff x="687170" y="413528"/>
                <a:chExt cx="11296239" cy="1378506"/>
              </a:xfrm>
            </p:grpSpPr>
            <p:sp>
              <p:nvSpPr>
                <p:cNvPr id="32" name="Rectangle: Rounded Corners 3">
                  <a:extLst>
                    <a:ext uri="{FF2B5EF4-FFF2-40B4-BE49-F238E27FC236}">
                      <a16:creationId xmlns:a16="http://schemas.microsoft.com/office/drawing/2014/main" id="{3871F447-00C6-4075-BB5A-44C33CC41E23}"/>
                    </a:ext>
                  </a:extLst>
                </p:cNvPr>
                <p:cNvSpPr/>
                <p:nvPr/>
              </p:nvSpPr>
              <p:spPr>
                <a:xfrm>
                  <a:off x="11307134" y="413528"/>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6" name="TextBox 8">
                  <a:extLst>
                    <a:ext uri="{FF2B5EF4-FFF2-40B4-BE49-F238E27FC236}">
                      <a16:creationId xmlns:a16="http://schemas.microsoft.com/office/drawing/2014/main" id="{1D3B8B49-7921-4511-8E3D-CFDAF0E7CE0A}"/>
                    </a:ext>
                  </a:extLst>
                </p:cNvPr>
                <p:cNvSpPr txBox="1"/>
                <p:nvPr/>
              </p:nvSpPr>
              <p:spPr>
                <a:xfrm>
                  <a:off x="687170" y="591705"/>
                  <a:ext cx="10817659" cy="1200329"/>
                </a:xfrm>
                <a:prstGeom prst="rect">
                  <a:avLst/>
                </a:prstGeom>
                <a:noFill/>
              </p:spPr>
              <p:txBody>
                <a:bodyPr wrap="square" lIns="91440" tIns="45720" rIns="91440" bIns="45720" rtlCol="0" anchor="t">
                  <a:spAutoFit/>
                </a:bodyPr>
                <a:lstStyle/>
                <a:p>
                  <a:pPr algn="ctr"/>
                  <a:r>
                    <a:rPr lang="en-MY" sz="7200" dirty="0">
                      <a:solidFill>
                        <a:schemeClr val="bg1"/>
                      </a:solidFill>
                      <a:latin typeface="Felix Titling"/>
                    </a:rPr>
                    <a:t>REFLEXIO</a:t>
                  </a:r>
                  <a:endParaRPr lang="en-MY" sz="7200" dirty="0">
                    <a:solidFill>
                      <a:schemeClr val="bg1"/>
                    </a:solidFill>
                    <a:latin typeface="Felix Titling" panose="04060505060202020A04" pitchFamily="82" charset="0"/>
                  </a:endParaRPr>
                </a:p>
              </p:txBody>
            </p:sp>
          </p:grpSp>
          <p:sp>
            <p:nvSpPr>
              <p:cNvPr id="30" name="TextBox 15">
                <a:extLst>
                  <a:ext uri="{FF2B5EF4-FFF2-40B4-BE49-F238E27FC236}">
                    <a16:creationId xmlns:a16="http://schemas.microsoft.com/office/drawing/2014/main" id="{EA6AF7F5-235A-4A7A-A96A-4ED0012A21F4}"/>
                  </a:ext>
                </a:extLst>
              </p:cNvPr>
              <p:cNvSpPr txBox="1"/>
              <p:nvPr/>
            </p:nvSpPr>
            <p:spPr>
              <a:xfrm>
                <a:off x="1447750" y="5988052"/>
                <a:ext cx="184731" cy="707886"/>
              </a:xfrm>
              <a:prstGeom prst="rect">
                <a:avLst/>
              </a:prstGeom>
              <a:noFill/>
            </p:spPr>
            <p:txBody>
              <a:bodyPr wrap="none" lIns="91440" tIns="45720" rIns="91440" bIns="45720" rtlCol="0" anchor="t">
                <a:spAutoFit/>
              </a:bodyPr>
              <a:lstStyle/>
              <a:p>
                <a:endParaRPr lang="en-MY" sz="4000">
                  <a:solidFill>
                    <a:schemeClr val="bg1"/>
                  </a:solidFill>
                  <a:latin typeface="Abadi" panose="020B0604020104020204" pitchFamily="34" charset="0"/>
                </a:endParaRPr>
              </a:p>
            </p:txBody>
          </p:sp>
        </p:grpSp>
        <p:pic>
          <p:nvPicPr>
            <p:cNvPr id="27" name="Graphic 91" descr="Leaf with solid fill">
              <a:extLst>
                <a:ext uri="{FF2B5EF4-FFF2-40B4-BE49-F238E27FC236}">
                  <a16:creationId xmlns:a16="http://schemas.microsoft.com/office/drawing/2014/main" id="{D3DC35E2-ED9E-4A1C-B002-D58EC3B7138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6014" y="-182085"/>
              <a:ext cx="720414" cy="720414"/>
            </a:xfrm>
            <a:prstGeom prst="rect">
              <a:avLst/>
            </a:prstGeom>
          </p:spPr>
        </p:pic>
      </p:grpSp>
      <p:sp>
        <p:nvSpPr>
          <p:cNvPr id="83" name="CasellaDiTesto 82">
            <a:extLst>
              <a:ext uri="{FF2B5EF4-FFF2-40B4-BE49-F238E27FC236}">
                <a16:creationId xmlns:a16="http://schemas.microsoft.com/office/drawing/2014/main" id="{BD727800-8903-4120-5966-7EFD0AA7AA64}"/>
              </a:ext>
            </a:extLst>
          </p:cNvPr>
          <p:cNvSpPr txBox="1"/>
          <p:nvPr/>
        </p:nvSpPr>
        <p:spPr>
          <a:xfrm>
            <a:off x="12658416" y="120626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cs typeface="Calibri"/>
            </a:endParaRPr>
          </a:p>
        </p:txBody>
      </p:sp>
      <p:graphicFrame>
        <p:nvGraphicFramePr>
          <p:cNvPr id="2" name="Tabella 3">
            <a:extLst>
              <a:ext uri="{FF2B5EF4-FFF2-40B4-BE49-F238E27FC236}">
                <a16:creationId xmlns:a16="http://schemas.microsoft.com/office/drawing/2014/main" id="{30377BB5-6B7D-81DD-8812-B82F9B95236F}"/>
              </a:ext>
            </a:extLst>
          </p:cNvPr>
          <p:cNvGraphicFramePr>
            <a:graphicFrameLocks noGrp="1"/>
          </p:cNvGraphicFramePr>
          <p:nvPr>
            <p:extLst>
              <p:ext uri="{D42A27DB-BD31-4B8C-83A1-F6EECF244321}">
                <p14:modId xmlns:p14="http://schemas.microsoft.com/office/powerpoint/2010/main" val="1529600708"/>
              </p:ext>
            </p:extLst>
          </p:nvPr>
        </p:nvGraphicFramePr>
        <p:xfrm>
          <a:off x="2815256" y="1932690"/>
          <a:ext cx="7471744" cy="4585951"/>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3243790">
                  <a:extLst>
                    <a:ext uri="{9D8B030D-6E8A-4147-A177-3AD203B41FA5}">
                      <a16:colId xmlns:a16="http://schemas.microsoft.com/office/drawing/2014/main" val="2217709370"/>
                    </a:ext>
                  </a:extLst>
                </a:gridCol>
                <a:gridCol w="4227954">
                  <a:extLst>
                    <a:ext uri="{9D8B030D-6E8A-4147-A177-3AD203B41FA5}">
                      <a16:colId xmlns:a16="http://schemas.microsoft.com/office/drawing/2014/main" val="125227687"/>
                    </a:ext>
                  </a:extLst>
                </a:gridCol>
              </a:tblGrid>
              <a:tr h="519056">
                <a:tc>
                  <a:txBody>
                    <a:bodyPr/>
                    <a:lstStyle/>
                    <a:p>
                      <a:r>
                        <a:rPr lang="it-IT" dirty="0">
                          <a:solidFill>
                            <a:schemeClr val="bg1"/>
                          </a:solidFill>
                          <a:latin typeface="Cambria" panose="02040503050406030204" pitchFamily="18" charset="0"/>
                          <a:ea typeface="Cambria" panose="02040503050406030204" pitchFamily="18" charset="0"/>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dirty="0">
                          <a:solidFill>
                            <a:schemeClr val="bg1"/>
                          </a:solidFill>
                          <a:latin typeface="Cambria" panose="02040503050406030204" pitchFamily="18" charset="0"/>
                          <a:ea typeface="Cambria" panose="02040503050406030204" pitchFamily="18" charset="0"/>
                        </a:rPr>
                        <a:t>Insa Rubab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966522"/>
                  </a:ext>
                </a:extLst>
              </a:tr>
              <a:tr h="580985">
                <a:tc>
                  <a:txBody>
                    <a:bodyPr/>
                    <a:lstStyle/>
                    <a:p>
                      <a:r>
                        <a:rPr lang="it-IT">
                          <a:solidFill>
                            <a:schemeClr val="bg1"/>
                          </a:solidFill>
                          <a:latin typeface="Cambria" panose="02040503050406030204" pitchFamily="18" charset="0"/>
                          <a:ea typeface="Cambria" panose="02040503050406030204" pitchFamily="18" charset="0"/>
                        </a:rPr>
                        <a:t>MATRICULATION NUMBER:</a:t>
                      </a:r>
                      <a:endParaRPr lang="it-IT" dirty="0">
                        <a:solidFill>
                          <a:schemeClr val="bg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dirty="0">
                          <a:solidFill>
                            <a:schemeClr val="bg1"/>
                          </a:solidFill>
                          <a:latin typeface="Cambria" panose="02040503050406030204" pitchFamily="18" charset="0"/>
                          <a:ea typeface="Cambria" panose="02040503050406030204" pitchFamily="18" charset="0"/>
                        </a:rPr>
                        <a:t>9214128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5478180"/>
                  </a:ext>
                </a:extLst>
              </a:tr>
              <a:tr h="580985">
                <a:tc>
                  <a:txBody>
                    <a:bodyPr/>
                    <a:lstStyle/>
                    <a:p>
                      <a:r>
                        <a:rPr lang="it-IT">
                          <a:solidFill>
                            <a:schemeClr val="bg1"/>
                          </a:solidFill>
                          <a:latin typeface="Cambria" panose="02040503050406030204" pitchFamily="18" charset="0"/>
                          <a:ea typeface="Cambria" panose="02040503050406030204" pitchFamily="18" charset="0"/>
                        </a:rPr>
                        <a:t>PROGRAM:</a:t>
                      </a:r>
                      <a:endParaRPr lang="it-IT" dirty="0">
                        <a:solidFill>
                          <a:schemeClr val="bg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dirty="0" err="1">
                          <a:solidFill>
                            <a:schemeClr val="bg1"/>
                          </a:solidFill>
                          <a:latin typeface="Cambria" panose="02040503050406030204" pitchFamily="18" charset="0"/>
                          <a:ea typeface="Cambria" panose="02040503050406030204" pitchFamily="18" charset="0"/>
                        </a:rPr>
                        <a:t>BSc</a:t>
                      </a:r>
                      <a:r>
                        <a:rPr lang="it-IT" dirty="0">
                          <a:solidFill>
                            <a:schemeClr val="bg1"/>
                          </a:solidFill>
                          <a:latin typeface="Cambria" panose="02040503050406030204" pitchFamily="18" charset="0"/>
                          <a:ea typeface="Cambria" panose="02040503050406030204" pitchFamily="18" charset="0"/>
                        </a:rPr>
                        <a:t>. Computer Science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9589490"/>
                  </a:ext>
                </a:extLst>
              </a:tr>
              <a:tr h="580985">
                <a:tc>
                  <a:txBody>
                    <a:bodyPr/>
                    <a:lstStyle/>
                    <a:p>
                      <a:r>
                        <a:rPr lang="it-IT">
                          <a:solidFill>
                            <a:schemeClr val="bg1"/>
                          </a:solidFill>
                          <a:latin typeface="Cambria" panose="02040503050406030204" pitchFamily="18" charset="0"/>
                          <a:ea typeface="Cambria" panose="02040503050406030204" pitchFamily="18" charset="0"/>
                        </a:rPr>
                        <a:t>COURSE:</a:t>
                      </a:r>
                      <a:endParaRPr lang="it-IT" dirty="0">
                        <a:solidFill>
                          <a:schemeClr val="bg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lvl="0" indent="0" algn="l" defTabSz="914400" rtl="0" eaLnBrk="1" fontAlgn="auto" latinLnBrk="0" hangingPunct="1">
                        <a:lnSpc>
                          <a:spcPct val="100000"/>
                        </a:lnSpc>
                        <a:spcBef>
                          <a:spcPts val="0"/>
                        </a:spcBef>
                        <a:spcAft>
                          <a:spcPts val="400"/>
                        </a:spcAft>
                        <a:buClrTx/>
                        <a:buSzTx/>
                        <a:buFontTx/>
                        <a:buNone/>
                        <a:tabLst/>
                        <a:defRPr sz="1800" b="0" i="0" u="none" strike="noStrike" kern="0" cap="none" spc="0" baseline="0">
                          <a:solidFill>
                            <a:srgbClr val="000000"/>
                          </a:solidFill>
                          <a:uFillTx/>
                        </a:defRPr>
                      </a:pPr>
                      <a:r>
                        <a:rPr kumimoji="0" lang="en-US" sz="1600" b="0" i="0" u="none" strike="noStrike" kern="1200" cap="none" spc="0" normalizeH="0" baseline="0" noProof="0" dirty="0">
                          <a:ln>
                            <a:noFill/>
                          </a:ln>
                          <a:solidFill>
                            <a:schemeClr val="bg1"/>
                          </a:solidFill>
                          <a:effectLst/>
                          <a:uLnTx/>
                          <a:uFillTx/>
                          <a:latin typeface="Cambria" panose="02040503050406030204" pitchFamily="18" charset="0"/>
                          <a:ea typeface="Cambria" panose="02040503050406030204" pitchFamily="18" charset="0"/>
                          <a:cs typeface="Segoe UI Semibold" pitchFamily="34"/>
                        </a:rPr>
                        <a:t>DLBCSPJWD01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9862777"/>
                  </a:ext>
                </a:extLst>
              </a:tr>
              <a:tr h="580985">
                <a:tc>
                  <a:txBody>
                    <a:bodyPr/>
                    <a:lstStyle/>
                    <a:p>
                      <a:r>
                        <a:rPr lang="it-IT">
                          <a:solidFill>
                            <a:schemeClr val="bg1"/>
                          </a:solidFill>
                          <a:latin typeface="Cambria" panose="02040503050406030204" pitchFamily="18" charset="0"/>
                          <a:ea typeface="Cambria" panose="02040503050406030204" pitchFamily="18" charset="0"/>
                        </a:rPr>
                        <a:t>LECTURER:</a:t>
                      </a:r>
                      <a:endParaRPr lang="it-IT" dirty="0">
                        <a:solidFill>
                          <a:schemeClr val="bg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1600" b="0" i="0" u="none" strike="noStrike" kern="1200" cap="none" spc="0" normalizeH="0" baseline="0" noProof="0" dirty="0">
                          <a:ln>
                            <a:noFill/>
                          </a:ln>
                          <a:solidFill>
                            <a:schemeClr val="bg1"/>
                          </a:solidFill>
                          <a:effectLst/>
                          <a:uLnTx/>
                          <a:uFillTx/>
                          <a:latin typeface="Cambria" panose="02040503050406030204" pitchFamily="18" charset="0"/>
                          <a:ea typeface="Cambria" panose="02040503050406030204" pitchFamily="18" charset="0"/>
                          <a:cs typeface="Segoe UI Semibold" pitchFamily="34"/>
                        </a:rPr>
                        <a:t>Christian Remfert</a:t>
                      </a:r>
                      <a:endParaRPr lang="it-IT" dirty="0">
                        <a:solidFill>
                          <a:schemeClr val="bg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1277122"/>
                  </a:ext>
                </a:extLst>
              </a:tr>
              <a:tr h="580985">
                <a:tc>
                  <a:txBody>
                    <a:bodyPr/>
                    <a:lstStyle/>
                    <a:p>
                      <a:r>
                        <a:rPr lang="it-IT">
                          <a:solidFill>
                            <a:schemeClr val="bg1"/>
                          </a:solidFill>
                          <a:latin typeface="Cambria" panose="02040503050406030204" pitchFamily="18" charset="0"/>
                          <a:ea typeface="Cambria" panose="02040503050406030204" pitchFamily="18" charset="0"/>
                        </a:rPr>
                        <a:t>EXAM TYPE:</a:t>
                      </a:r>
                      <a:endParaRPr lang="it-IT" dirty="0">
                        <a:solidFill>
                          <a:schemeClr val="bg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dirty="0">
                          <a:solidFill>
                            <a:schemeClr val="bg1"/>
                          </a:solidFill>
                          <a:latin typeface="Cambria" panose="02040503050406030204" pitchFamily="18" charset="0"/>
                          <a:ea typeface="Cambria" panose="02040503050406030204" pitchFamily="18" charset="0"/>
                        </a:rPr>
                        <a:t>Portfolio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5698346"/>
                  </a:ext>
                </a:extLst>
              </a:tr>
              <a:tr h="580985">
                <a:tc>
                  <a:txBody>
                    <a:bodyPr/>
                    <a:lstStyle/>
                    <a:p>
                      <a:r>
                        <a:rPr lang="it-IT" dirty="0">
                          <a:solidFill>
                            <a:schemeClr val="bg1"/>
                          </a:solidFill>
                          <a:latin typeface="Cambria" panose="02040503050406030204" pitchFamily="18" charset="0"/>
                          <a:ea typeface="Cambria" panose="02040503050406030204" pitchFamily="18" charset="0"/>
                        </a:rPr>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dirty="0">
                          <a:solidFill>
                            <a:schemeClr val="bg1"/>
                          </a:solidFill>
                          <a:latin typeface="Cambria" panose="02040503050406030204" pitchFamily="18" charset="0"/>
                          <a:ea typeface="Cambria" panose="02040503050406030204" pitchFamily="18" charset="0"/>
                        </a:rPr>
                        <a:t>16/04/2025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318073"/>
                  </a:ext>
                </a:extLst>
              </a:tr>
              <a:tr h="580985">
                <a:tc>
                  <a:txBody>
                    <a:bodyPr/>
                    <a:lstStyle/>
                    <a:p>
                      <a:r>
                        <a:rPr lang="it-IT" dirty="0">
                          <a:solidFill>
                            <a:schemeClr val="bg1"/>
                          </a:solidFill>
                          <a:latin typeface="Cambria" panose="02040503050406030204" pitchFamily="18" charset="0"/>
                          <a:ea typeface="Cambria" panose="02040503050406030204" pitchFamily="18" charset="0"/>
                        </a:rPr>
                        <a:t>GITHUB 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dirty="0">
                          <a:solidFill>
                            <a:schemeClr val="bg1"/>
                          </a:solidFill>
                          <a:latin typeface="Cambria" panose="02040503050406030204" pitchFamily="18" charset="0"/>
                          <a:ea typeface="Cambria" panose="02040503050406030204" pitchFamily="18" charset="0"/>
                          <a:hlinkClick r:id="rId4"/>
                        </a:rPr>
                        <a:t>https://github.com/Ruby544/reflexio.git</a:t>
                      </a:r>
                      <a:endParaRPr lang="it-IT" dirty="0">
                        <a:solidFill>
                          <a:schemeClr val="bg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336350"/>
                  </a:ext>
                </a:extLst>
              </a:tr>
            </a:tbl>
          </a:graphicData>
        </a:graphic>
      </p:graphicFrame>
    </p:spTree>
    <p:extLst>
      <p:ext uri="{BB962C8B-B14F-4D97-AF65-F5344CB8AC3E}">
        <p14:creationId xmlns:p14="http://schemas.microsoft.com/office/powerpoint/2010/main" val="3996013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3582F">
            <a:alpha val="75000"/>
          </a:srgbClr>
        </a:solidFill>
        <a:effectLst/>
      </p:bgPr>
    </p:bg>
    <p:spTree>
      <p:nvGrpSpPr>
        <p:cNvPr id="1" name=""/>
        <p:cNvGrpSpPr/>
        <p:nvPr/>
      </p:nvGrpSpPr>
      <p:grpSpPr>
        <a:xfrm>
          <a:off x="0" y="0"/>
          <a:ext cx="0" cy="0"/>
          <a:chOff x="0" y="0"/>
          <a:chExt cx="0" cy="0"/>
        </a:xfrm>
      </p:grpSpPr>
      <p:pic>
        <p:nvPicPr>
          <p:cNvPr id="2" name="Graphic 1" descr="Leaf with solid fill">
            <a:extLst>
              <a:ext uri="{FF2B5EF4-FFF2-40B4-BE49-F238E27FC236}">
                <a16:creationId xmlns:a16="http://schemas.microsoft.com/office/drawing/2014/main" id="{3F61581C-6D65-08CC-6D71-C2D28D347B3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85698"/>
            <a:ext cx="265799" cy="265799"/>
          </a:xfrm>
          <a:prstGeom prst="rect">
            <a:avLst/>
          </a:prstGeom>
        </p:spPr>
      </p:pic>
      <p:sp>
        <p:nvSpPr>
          <p:cNvPr id="9" name="TextBox 10">
            <a:extLst>
              <a:ext uri="{FF2B5EF4-FFF2-40B4-BE49-F238E27FC236}">
                <a16:creationId xmlns:a16="http://schemas.microsoft.com/office/drawing/2014/main" id="{AC036CF6-AF74-2055-052C-623E8F50B27E}"/>
              </a:ext>
            </a:extLst>
          </p:cNvPr>
          <p:cNvSpPr txBox="1"/>
          <p:nvPr/>
        </p:nvSpPr>
        <p:spPr>
          <a:xfrm>
            <a:off x="0" y="390573"/>
            <a:ext cx="12192000" cy="1446550"/>
          </a:xfrm>
          <a:prstGeom prst="rect">
            <a:avLst/>
          </a:prstGeom>
          <a:noFill/>
        </p:spPr>
        <p:txBody>
          <a:bodyPr wrap="square" lIns="91440" tIns="45720" rIns="91440" bIns="45720" rtlCol="0" anchor="t">
            <a:spAutoFit/>
          </a:bodyPr>
          <a:lstStyle/>
          <a:p>
            <a:pPr algn="ctr"/>
            <a:r>
              <a:rPr lang="en-MY" sz="4400" dirty="0">
                <a:solidFill>
                  <a:schemeClr val="bg1"/>
                </a:solidFill>
                <a:latin typeface="Felix Titling"/>
              </a:rPr>
              <a:t>SCREENCAST  VIDEO  OF  THE  APPLICATION</a:t>
            </a:r>
            <a:endParaRPr lang="en-MY" sz="4400" dirty="0">
              <a:solidFill>
                <a:srgbClr val="4681CF"/>
              </a:solidFill>
              <a:latin typeface="Felix Titling" panose="04060505060202020A04" pitchFamily="82" charset="0"/>
            </a:endParaRPr>
          </a:p>
        </p:txBody>
      </p:sp>
      <p:pic>
        <p:nvPicPr>
          <p:cNvPr id="3" name="Reflexio - Index - Google Chrome 2025-04-16 19-23-41">
            <a:hlinkClick r:id="" action="ppaction://media"/>
            <a:extLst>
              <a:ext uri="{FF2B5EF4-FFF2-40B4-BE49-F238E27FC236}">
                <a16:creationId xmlns:a16="http://schemas.microsoft.com/office/drawing/2014/main" id="{AD063007-68B3-3790-4075-B2371529543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75524" y="1837123"/>
            <a:ext cx="8972550" cy="4799380"/>
          </a:xfrm>
          <a:prstGeom prst="rect">
            <a:avLst/>
          </a:prstGeom>
        </p:spPr>
      </p:pic>
    </p:spTree>
    <p:extLst>
      <p:ext uri="{BB962C8B-B14F-4D97-AF65-F5344CB8AC3E}">
        <p14:creationId xmlns:p14="http://schemas.microsoft.com/office/powerpoint/2010/main" val="3848743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4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1" descr="Immagine che contiene modello, Simmetria, design, carta da regalo&#10;&#10;Descrizione generata automaticamente">
            <a:extLst>
              <a:ext uri="{FF2B5EF4-FFF2-40B4-BE49-F238E27FC236}">
                <a16:creationId xmlns:a16="http://schemas.microsoft.com/office/drawing/2014/main" id="{4425FD68-EBDC-3F2D-F746-1F98426AC3E9}"/>
              </a:ext>
            </a:extLst>
          </p:cNvPr>
          <p:cNvPicPr>
            <a:picLocks noChangeAspect="1"/>
          </p:cNvPicPr>
          <p:nvPr/>
        </p:nvPicPr>
        <p:blipFill>
          <a:blip r:embed="rId2">
            <a:duotone>
              <a:prstClr val="black"/>
              <a:srgbClr val="7C3C20">
                <a:tint val="45000"/>
                <a:satMod val="400000"/>
              </a:srgbClr>
            </a:duotone>
            <a:alphaModFix amt="50000"/>
            <a:extLst>
              <a:ext uri="{BEBA8EAE-BF5A-486C-A8C5-ECC9F3942E4B}">
                <a14:imgProps xmlns:a14="http://schemas.microsoft.com/office/drawing/2010/main">
                  <a14:imgLayer r:embed="rId3">
                    <a14:imgEffect>
                      <a14:colorTemperature colorTemp="6494"/>
                    </a14:imgEffect>
                    <a14:imgEffect>
                      <a14:saturation sat="50000"/>
                    </a14:imgEffect>
                  </a14:imgLayer>
                </a14:imgProps>
              </a:ext>
            </a:extLst>
          </a:blip>
          <a:srcRect t="26073" b="29200"/>
          <a:stretch/>
        </p:blipFill>
        <p:spPr>
          <a:xfrm>
            <a:off x="1" y="0"/>
            <a:ext cx="12192000" cy="6857999"/>
          </a:xfrm>
          <a:prstGeom prst="rect">
            <a:avLst/>
          </a:prstGeom>
          <a:solidFill>
            <a:srgbClr val="B3582F">
              <a:alpha val="75000"/>
            </a:srgbClr>
          </a:solidFill>
          <a:ln>
            <a:noFill/>
          </a:ln>
          <a:effectLst>
            <a:outerShdw blurRad="50800" dist="50800" dir="5400000" algn="ctr" rotWithShape="0">
              <a:srgbClr val="7C3C20"/>
            </a:outerShdw>
          </a:effectLst>
        </p:spPr>
      </p:pic>
      <p:sp>
        <p:nvSpPr>
          <p:cNvPr id="27" name="Titolo 26">
            <a:extLst>
              <a:ext uri="{FF2B5EF4-FFF2-40B4-BE49-F238E27FC236}">
                <a16:creationId xmlns:a16="http://schemas.microsoft.com/office/drawing/2014/main" id="{F19F19D9-2412-3B0F-CBF5-CF4EB7105160}"/>
              </a:ext>
            </a:extLst>
          </p:cNvPr>
          <p:cNvSpPr>
            <a:spLocks noGrp="1"/>
          </p:cNvSpPr>
          <p:nvPr>
            <p:ph type="ctrTitle"/>
          </p:nvPr>
        </p:nvSpPr>
        <p:spPr>
          <a:xfrm>
            <a:off x="-1" y="1353196"/>
            <a:ext cx="12192000" cy="3606801"/>
          </a:xfrm>
        </p:spPr>
        <p:txBody>
          <a:bodyPr>
            <a:normAutofit/>
          </a:bodyPr>
          <a:lstStyle/>
          <a:p>
            <a:r>
              <a:rPr lang="it-IT" sz="8900" b="1" kern="0" dirty="0">
                <a:solidFill>
                  <a:schemeClr val="bg1"/>
                </a:solidFill>
                <a:latin typeface="Felix Titling" panose="04060505060202020A04" pitchFamily="82" charset="0"/>
              </a:rPr>
              <a:t>Thank you</a:t>
            </a:r>
            <a:br>
              <a:rPr lang="it-IT" kern="0" dirty="0"/>
            </a:br>
            <a:endParaRPr lang="it-IT" dirty="0"/>
          </a:p>
        </p:txBody>
      </p:sp>
      <p:sp>
        <p:nvSpPr>
          <p:cNvPr id="2" name="TextBox 1">
            <a:extLst>
              <a:ext uri="{FF2B5EF4-FFF2-40B4-BE49-F238E27FC236}">
                <a16:creationId xmlns:a16="http://schemas.microsoft.com/office/drawing/2014/main" id="{D07076AD-A5C1-B2EB-4423-B2E37CCBC0FB}"/>
              </a:ext>
            </a:extLst>
          </p:cNvPr>
          <p:cNvSpPr txBox="1"/>
          <p:nvPr/>
        </p:nvSpPr>
        <p:spPr>
          <a:xfrm>
            <a:off x="8200103" y="5899355"/>
            <a:ext cx="5383161" cy="769441"/>
          </a:xfrm>
          <a:prstGeom prst="rect">
            <a:avLst/>
          </a:prstGeom>
          <a:noFill/>
        </p:spPr>
        <p:txBody>
          <a:bodyPr wrap="square" rtlCol="0">
            <a:spAutoFit/>
          </a:bodyPr>
          <a:lstStyle/>
          <a:p>
            <a:r>
              <a:rPr lang="it-IT" sz="4400" dirty="0">
                <a:solidFill>
                  <a:schemeClr val="bg1"/>
                </a:solidFill>
                <a:latin typeface="Cambria" panose="02040503050406030204" pitchFamily="18" charset="0"/>
                <a:ea typeface="Cambria" panose="02040503050406030204" pitchFamily="18" charset="0"/>
              </a:rPr>
              <a:t>By Insa Rubab</a:t>
            </a:r>
            <a:endParaRPr lang="en-GB" sz="44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3321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68162"/>
        </a:solidFill>
        <a:effectLst/>
      </p:bgPr>
    </p:bg>
    <p:spTree>
      <p:nvGrpSpPr>
        <p:cNvPr id="1" name=""/>
        <p:cNvGrpSpPr/>
        <p:nvPr/>
      </p:nvGrpSpPr>
      <p:grpSpPr>
        <a:xfrm>
          <a:off x="0" y="0"/>
          <a:ext cx="0" cy="0"/>
          <a:chOff x="0" y="0"/>
          <a:chExt cx="0" cy="0"/>
        </a:xfrm>
      </p:grpSpPr>
      <p:pic>
        <p:nvPicPr>
          <p:cNvPr id="69" name="Graphic 68" descr="Leaf with solid fill">
            <a:extLst>
              <a:ext uri="{FF2B5EF4-FFF2-40B4-BE49-F238E27FC236}">
                <a16:creationId xmlns:a16="http://schemas.microsoft.com/office/drawing/2014/main" id="{C5054D4B-D218-49B0-868A-FC5DE07C30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5698"/>
            <a:ext cx="265799" cy="265799"/>
          </a:xfrm>
          <a:prstGeom prst="rect">
            <a:avLst/>
          </a:prstGeom>
        </p:spPr>
      </p:pic>
      <p:sp>
        <p:nvSpPr>
          <p:cNvPr id="27" name="CasellaDiTesto 26">
            <a:extLst>
              <a:ext uri="{FF2B5EF4-FFF2-40B4-BE49-F238E27FC236}">
                <a16:creationId xmlns:a16="http://schemas.microsoft.com/office/drawing/2014/main" id="{381A5154-4E3B-4A60-A887-09F4208FBF59}"/>
              </a:ext>
            </a:extLst>
          </p:cNvPr>
          <p:cNvSpPr txBox="1"/>
          <p:nvPr/>
        </p:nvSpPr>
        <p:spPr>
          <a:xfrm>
            <a:off x="13335539" y="22074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cs typeface="Calibri"/>
            </a:endParaRPr>
          </a:p>
        </p:txBody>
      </p:sp>
      <p:sp>
        <p:nvSpPr>
          <p:cNvPr id="72" name="TextBox 10">
            <a:extLst>
              <a:ext uri="{FF2B5EF4-FFF2-40B4-BE49-F238E27FC236}">
                <a16:creationId xmlns:a16="http://schemas.microsoft.com/office/drawing/2014/main" id="{859756E0-BAC1-463D-ACE5-385ADC226A18}"/>
              </a:ext>
            </a:extLst>
          </p:cNvPr>
          <p:cNvSpPr txBox="1"/>
          <p:nvPr/>
        </p:nvSpPr>
        <p:spPr>
          <a:xfrm>
            <a:off x="0" y="278326"/>
            <a:ext cx="12192000" cy="769441"/>
          </a:xfrm>
          <a:prstGeom prst="rect">
            <a:avLst/>
          </a:prstGeom>
          <a:noFill/>
        </p:spPr>
        <p:txBody>
          <a:bodyPr wrap="square" lIns="91440" tIns="45720" rIns="91440" bIns="45720" rtlCol="0" anchor="t">
            <a:spAutoFit/>
          </a:bodyPr>
          <a:lstStyle/>
          <a:p>
            <a:pPr algn="ctr"/>
            <a:r>
              <a:rPr lang="en-MY" sz="4400" dirty="0">
                <a:solidFill>
                  <a:schemeClr val="bg1"/>
                </a:solidFill>
                <a:latin typeface="Felix Titling"/>
              </a:rPr>
              <a:t>PURPOSE OF THE APP:</a:t>
            </a:r>
            <a:endParaRPr lang="en-MY" sz="4400" dirty="0">
              <a:solidFill>
                <a:srgbClr val="4681CF"/>
              </a:solidFill>
              <a:latin typeface="Felix Titling" panose="04060505060202020A04" pitchFamily="82" charset="0"/>
            </a:endParaRPr>
          </a:p>
        </p:txBody>
      </p:sp>
      <p:sp>
        <p:nvSpPr>
          <p:cNvPr id="68" name="Oval 7">
            <a:extLst>
              <a:ext uri="{FF2B5EF4-FFF2-40B4-BE49-F238E27FC236}">
                <a16:creationId xmlns:a16="http://schemas.microsoft.com/office/drawing/2014/main" id="{2616D01A-29DE-1D5F-6958-817865204D58}"/>
              </a:ext>
            </a:extLst>
          </p:cNvPr>
          <p:cNvSpPr/>
          <p:nvPr/>
        </p:nvSpPr>
        <p:spPr>
          <a:xfrm>
            <a:off x="11315328" y="-6012973"/>
            <a:ext cx="660400" cy="349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
        <p:nvSpPr>
          <p:cNvPr id="3" name="Rettangolo con due angoli in diagonale ritagliati 3">
            <a:extLst>
              <a:ext uri="{FF2B5EF4-FFF2-40B4-BE49-F238E27FC236}">
                <a16:creationId xmlns:a16="http://schemas.microsoft.com/office/drawing/2014/main" id="{FD61D966-FC43-96B6-70A3-A2D2EC319791}"/>
              </a:ext>
            </a:extLst>
          </p:cNvPr>
          <p:cNvSpPr/>
          <p:nvPr/>
        </p:nvSpPr>
        <p:spPr>
          <a:xfrm>
            <a:off x="213360" y="1178840"/>
            <a:ext cx="11820467" cy="5493730"/>
          </a:xfrm>
          <a:prstGeom prst="snip2DiagRect">
            <a:avLst>
              <a:gd name="adj1" fmla="val 0"/>
              <a:gd name="adj2" fmla="val 8523"/>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it-IT" dirty="0"/>
          </a:p>
        </p:txBody>
      </p:sp>
      <p:sp>
        <p:nvSpPr>
          <p:cNvPr id="5" name="TextBox 4">
            <a:extLst>
              <a:ext uri="{FF2B5EF4-FFF2-40B4-BE49-F238E27FC236}">
                <a16:creationId xmlns:a16="http://schemas.microsoft.com/office/drawing/2014/main" id="{CC4D139A-BA9C-A7C8-5307-D7813600B0E8}"/>
              </a:ext>
            </a:extLst>
          </p:cNvPr>
          <p:cNvSpPr txBox="1"/>
          <p:nvPr/>
        </p:nvSpPr>
        <p:spPr>
          <a:xfrm>
            <a:off x="399633" y="1220984"/>
            <a:ext cx="11447920" cy="5278368"/>
          </a:xfrm>
          <a:prstGeom prst="rect">
            <a:avLst/>
          </a:prstGeom>
          <a:noFill/>
        </p:spPr>
        <p:txBody>
          <a:bodyPr wrap="square" rtlCol="0">
            <a:spAutoFit/>
          </a:bodyPr>
          <a:lstStyle/>
          <a:p>
            <a:pPr algn="just"/>
            <a:endParaRPr lang="en-GB" sz="400" dirty="0">
              <a:latin typeface="Cambria" panose="02040503050406030204" pitchFamily="18" charset="0"/>
              <a:ea typeface="Cambria" panose="02040503050406030204" pitchFamily="18" charset="0"/>
            </a:endParaRPr>
          </a:p>
          <a:p>
            <a:pPr algn="just"/>
            <a:r>
              <a:rPr lang="en-GB" sz="2000" dirty="0">
                <a:latin typeface="Cambria" panose="02040503050406030204" pitchFamily="18" charset="0"/>
                <a:ea typeface="Cambria" panose="02040503050406030204" pitchFamily="18" charset="0"/>
              </a:rPr>
              <a:t>This web-based application enhances user productivity by integrating goal setting, habit tracking, and journaling into a unified platform. It enables users to efficiently monitor personal growth and daily activities. Furthermore, the colour palette used throughout the interface is thoughtfully chosen to evoke a sense of calm and </a:t>
            </a:r>
            <a:r>
              <a:rPr lang="en-GB" sz="2000" dirty="0" err="1">
                <a:latin typeface="Cambria" panose="02040503050406030204" pitchFamily="18" charset="0"/>
                <a:ea typeface="Cambria" panose="02040503050406030204" pitchFamily="18" charset="0"/>
              </a:rPr>
              <a:t>tranquility</a:t>
            </a:r>
            <a:r>
              <a:rPr lang="en-GB" sz="2000" dirty="0">
                <a:latin typeface="Cambria" panose="02040503050406030204" pitchFamily="18" charset="0"/>
                <a:ea typeface="Cambria" panose="02040503050406030204" pitchFamily="18" charset="0"/>
              </a:rPr>
              <a:t>, promoting a focused and peaceful user experience.</a:t>
            </a:r>
          </a:p>
          <a:p>
            <a:pPr algn="just"/>
            <a:endParaRPr lang="it-IT" sz="1900" dirty="0">
              <a:latin typeface="Cambria" panose="02040503050406030204" pitchFamily="18" charset="0"/>
              <a:ea typeface="Cambria" panose="02040503050406030204" pitchFamily="18" charset="0"/>
            </a:endParaRPr>
          </a:p>
          <a:p>
            <a:pPr algn="just"/>
            <a:r>
              <a:rPr lang="it-IT" sz="2300" b="1" dirty="0">
                <a:solidFill>
                  <a:schemeClr val="accent1"/>
                </a:solidFill>
                <a:latin typeface="Cambria" panose="02040503050406030204" pitchFamily="18" charset="0"/>
                <a:ea typeface="Cambria" panose="02040503050406030204" pitchFamily="18" charset="0"/>
              </a:rPr>
              <a:t>Key features:</a:t>
            </a:r>
          </a:p>
          <a:p>
            <a:pPr marL="285750" indent="-285750" algn="just">
              <a:spcBef>
                <a:spcPts val="1200"/>
              </a:spcBef>
              <a:buFont typeface="Arial" panose="020B0604020202020204" pitchFamily="34" charset="0"/>
              <a:buChar char="•"/>
            </a:pPr>
            <a:r>
              <a:rPr lang="it-IT" sz="1900" b="1" dirty="0">
                <a:latin typeface="Cambria" panose="02040503050406030204" pitchFamily="18" charset="0"/>
                <a:ea typeface="Cambria" panose="02040503050406030204" pitchFamily="18" charset="0"/>
              </a:rPr>
              <a:t>User </a:t>
            </a:r>
            <a:r>
              <a:rPr lang="it-IT" sz="1900" b="1" dirty="0" err="1">
                <a:latin typeface="Cambria" panose="02040503050406030204" pitchFamily="18" charset="0"/>
                <a:ea typeface="Cambria" panose="02040503050406030204" pitchFamily="18" charset="0"/>
              </a:rPr>
              <a:t>Registration</a:t>
            </a:r>
            <a:r>
              <a:rPr lang="it-IT" sz="1900" b="1" dirty="0">
                <a:latin typeface="Cambria" panose="02040503050406030204" pitchFamily="18" charset="0"/>
                <a:ea typeface="Cambria" panose="02040503050406030204" pitchFamily="18" charset="0"/>
              </a:rPr>
              <a:t> &amp; Authentication: </a:t>
            </a:r>
            <a:r>
              <a:rPr lang="en-GB" sz="1900" dirty="0">
                <a:latin typeface="Cambria" panose="02040503050406030204" pitchFamily="18" charset="0"/>
                <a:ea typeface="Cambria" panose="02040503050406030204" pitchFamily="18" charset="0"/>
              </a:rPr>
              <a:t>Users create secure personal accounts with hashed passwords, ensuring privacy—even the administrator cannot access credentials. Each user can log in/out freely and manage only their own goals, habits, and journal entries. No cross-user data access is permitted.</a:t>
            </a:r>
            <a:endParaRPr lang="it-IT" sz="1900" dirty="0">
              <a:latin typeface="Cambria" panose="02040503050406030204" pitchFamily="18" charset="0"/>
              <a:ea typeface="Cambria" panose="02040503050406030204" pitchFamily="18" charset="0"/>
            </a:endParaRPr>
          </a:p>
          <a:p>
            <a:pPr marL="285750" indent="-285750" algn="just">
              <a:spcBef>
                <a:spcPts val="1200"/>
              </a:spcBef>
              <a:buFont typeface="Arial" panose="020B0604020202020204" pitchFamily="34" charset="0"/>
              <a:buChar char="•"/>
            </a:pPr>
            <a:r>
              <a:rPr lang="it-IT" sz="1900" b="1" dirty="0">
                <a:latin typeface="Cambria" panose="02040503050406030204" pitchFamily="18" charset="0"/>
                <a:ea typeface="Cambria" panose="02040503050406030204" pitchFamily="18" charset="0"/>
              </a:rPr>
              <a:t>Goal page: </a:t>
            </a:r>
            <a:r>
              <a:rPr lang="en-GB" sz="1900" dirty="0">
                <a:latin typeface="Cambria" panose="02040503050406030204" pitchFamily="18" charset="0"/>
                <a:ea typeface="Cambria" panose="02040503050406030204" pitchFamily="18" charset="0"/>
              </a:rPr>
              <a:t>Users can create and manage goals by adding a title, description, priority, and deadline. A progress bar visually tracks completion. Goals can be updated or deleted as needed.</a:t>
            </a:r>
            <a:endParaRPr lang="it-IT" sz="1900" dirty="0">
              <a:latin typeface="Cambria" panose="02040503050406030204" pitchFamily="18" charset="0"/>
              <a:ea typeface="Cambria" panose="02040503050406030204" pitchFamily="18" charset="0"/>
            </a:endParaRPr>
          </a:p>
          <a:p>
            <a:pPr marL="285750" indent="-285750" algn="just">
              <a:spcBef>
                <a:spcPts val="1200"/>
              </a:spcBef>
              <a:buFont typeface="Arial" panose="020B0604020202020204" pitchFamily="34" charset="0"/>
              <a:buChar char="•"/>
            </a:pPr>
            <a:r>
              <a:rPr lang="it-IT" sz="1900" b="1" dirty="0">
                <a:latin typeface="Cambria" panose="02040503050406030204" pitchFamily="18" charset="0"/>
                <a:ea typeface="Cambria" panose="02040503050406030204" pitchFamily="18" charset="0"/>
              </a:rPr>
              <a:t>Journal Page</a:t>
            </a:r>
            <a:r>
              <a:rPr lang="it-IT" sz="1900" dirty="0">
                <a:latin typeface="Cambria" panose="02040503050406030204" pitchFamily="18" charset="0"/>
                <a:ea typeface="Cambria" panose="02040503050406030204" pitchFamily="18" charset="0"/>
              </a:rPr>
              <a:t>: </a:t>
            </a:r>
            <a:r>
              <a:rPr lang="en-GB" sz="1900" dirty="0">
                <a:latin typeface="Cambria" panose="02040503050406030204" pitchFamily="18" charset="0"/>
                <a:ea typeface="Cambria" panose="02040503050406030204" pitchFamily="18" charset="0"/>
              </a:rPr>
              <a:t>Users can document their thoughts, reflections, or daily summaries. Each entry has a title and description and can be edited or deleted, providing flexibility in personal expression.</a:t>
            </a:r>
          </a:p>
          <a:p>
            <a:pPr marL="285750" indent="-285750" algn="just">
              <a:spcBef>
                <a:spcPts val="1200"/>
              </a:spcBef>
              <a:buFont typeface="Arial" panose="020B0604020202020204" pitchFamily="34" charset="0"/>
              <a:buChar char="•"/>
            </a:pPr>
            <a:r>
              <a:rPr lang="it-IT" sz="1900" b="1" dirty="0" err="1">
                <a:latin typeface="Cambria" panose="02040503050406030204" pitchFamily="18" charset="0"/>
                <a:ea typeface="Cambria" panose="02040503050406030204" pitchFamily="18" charset="0"/>
              </a:rPr>
              <a:t>Habit</a:t>
            </a:r>
            <a:r>
              <a:rPr lang="it-IT" sz="1900" b="1" dirty="0">
                <a:latin typeface="Cambria" panose="02040503050406030204" pitchFamily="18" charset="0"/>
                <a:ea typeface="Cambria" panose="02040503050406030204" pitchFamily="18" charset="0"/>
              </a:rPr>
              <a:t> Page: </a:t>
            </a:r>
            <a:r>
              <a:rPr lang="en-GB" sz="1900" dirty="0">
                <a:latin typeface="Cambria" panose="02040503050406030204" pitchFamily="18" charset="0"/>
                <a:ea typeface="Cambria" panose="02040503050406030204" pitchFamily="18" charset="0"/>
              </a:rPr>
              <a:t>Users set habits with a title and a monthly frequency target. They can mark completed days, and track their consistency. Habits can also be edited or deleted, as their routines change.</a:t>
            </a:r>
            <a:endParaRPr lang="en-GB" sz="19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229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68162"/>
        </a:solidFill>
        <a:effectLst/>
      </p:bgPr>
    </p:bg>
    <p:spTree>
      <p:nvGrpSpPr>
        <p:cNvPr id="1" name="">
          <a:extLst>
            <a:ext uri="{FF2B5EF4-FFF2-40B4-BE49-F238E27FC236}">
              <a16:creationId xmlns:a16="http://schemas.microsoft.com/office/drawing/2014/main" id="{E6851D63-D077-48E8-8D57-A865F549669A}"/>
            </a:ext>
          </a:extLst>
        </p:cNvPr>
        <p:cNvGrpSpPr/>
        <p:nvPr/>
      </p:nvGrpSpPr>
      <p:grpSpPr>
        <a:xfrm>
          <a:off x="0" y="0"/>
          <a:ext cx="0" cy="0"/>
          <a:chOff x="0" y="0"/>
          <a:chExt cx="0" cy="0"/>
        </a:xfrm>
      </p:grpSpPr>
      <p:pic>
        <p:nvPicPr>
          <p:cNvPr id="69" name="Graphic 68" descr="Leaf with solid fill">
            <a:extLst>
              <a:ext uri="{FF2B5EF4-FFF2-40B4-BE49-F238E27FC236}">
                <a16:creationId xmlns:a16="http://schemas.microsoft.com/office/drawing/2014/main" id="{F4208310-38E4-ACD5-69E6-4F2A6740B65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2734"/>
            <a:ext cx="265799" cy="265799"/>
          </a:xfrm>
          <a:prstGeom prst="rect">
            <a:avLst/>
          </a:prstGeom>
        </p:spPr>
      </p:pic>
      <p:sp>
        <p:nvSpPr>
          <p:cNvPr id="27" name="CasellaDiTesto 26">
            <a:extLst>
              <a:ext uri="{FF2B5EF4-FFF2-40B4-BE49-F238E27FC236}">
                <a16:creationId xmlns:a16="http://schemas.microsoft.com/office/drawing/2014/main" id="{35D56FD2-56B3-3742-3534-E8C3FBD69854}"/>
              </a:ext>
            </a:extLst>
          </p:cNvPr>
          <p:cNvSpPr txBox="1"/>
          <p:nvPr/>
        </p:nvSpPr>
        <p:spPr>
          <a:xfrm>
            <a:off x="13335539" y="22074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cs typeface="Calibri"/>
            </a:endParaRPr>
          </a:p>
        </p:txBody>
      </p:sp>
      <p:sp>
        <p:nvSpPr>
          <p:cNvPr id="72" name="TextBox 10">
            <a:extLst>
              <a:ext uri="{FF2B5EF4-FFF2-40B4-BE49-F238E27FC236}">
                <a16:creationId xmlns:a16="http://schemas.microsoft.com/office/drawing/2014/main" id="{B32140F1-A3B5-F2DD-5878-1F7BAF4C953D}"/>
              </a:ext>
            </a:extLst>
          </p:cNvPr>
          <p:cNvSpPr txBox="1"/>
          <p:nvPr/>
        </p:nvSpPr>
        <p:spPr>
          <a:xfrm>
            <a:off x="0" y="278326"/>
            <a:ext cx="12192000" cy="769441"/>
          </a:xfrm>
          <a:prstGeom prst="rect">
            <a:avLst/>
          </a:prstGeom>
          <a:noFill/>
        </p:spPr>
        <p:txBody>
          <a:bodyPr wrap="square" lIns="91440" tIns="45720" rIns="91440" bIns="45720" rtlCol="0" anchor="t">
            <a:spAutoFit/>
          </a:bodyPr>
          <a:lstStyle/>
          <a:p>
            <a:pPr algn="ctr"/>
            <a:r>
              <a:rPr lang="en-MY" sz="4400" dirty="0">
                <a:solidFill>
                  <a:schemeClr val="bg1"/>
                </a:solidFill>
                <a:latin typeface="Felix Titling"/>
              </a:rPr>
              <a:t>ARCHITECTURE DIAGRAM:</a:t>
            </a:r>
            <a:endParaRPr lang="en-MY" sz="4400" dirty="0">
              <a:solidFill>
                <a:srgbClr val="4681CF"/>
              </a:solidFill>
              <a:latin typeface="Felix Titling" panose="04060505060202020A04" pitchFamily="82" charset="0"/>
            </a:endParaRPr>
          </a:p>
        </p:txBody>
      </p:sp>
      <p:pic>
        <p:nvPicPr>
          <p:cNvPr id="3" name="Picture 2">
            <a:extLst>
              <a:ext uri="{FF2B5EF4-FFF2-40B4-BE49-F238E27FC236}">
                <a16:creationId xmlns:a16="http://schemas.microsoft.com/office/drawing/2014/main" id="{3F4EBF9C-0456-7722-54E9-BF92A7113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683" y="1489264"/>
            <a:ext cx="5830375" cy="5102488"/>
          </a:xfrm>
          <a:prstGeom prst="rect">
            <a:avLst/>
          </a:prstGeom>
        </p:spPr>
      </p:pic>
    </p:spTree>
    <p:extLst>
      <p:ext uri="{BB962C8B-B14F-4D97-AF65-F5344CB8AC3E}">
        <p14:creationId xmlns:p14="http://schemas.microsoft.com/office/powerpoint/2010/main" val="31586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68162"/>
        </a:solidFill>
        <a:effectLst/>
      </p:bgPr>
    </p:bg>
    <p:spTree>
      <p:nvGrpSpPr>
        <p:cNvPr id="1" name="">
          <a:extLst>
            <a:ext uri="{FF2B5EF4-FFF2-40B4-BE49-F238E27FC236}">
              <a16:creationId xmlns:a16="http://schemas.microsoft.com/office/drawing/2014/main" id="{23EBEE72-217C-6DB4-DEB9-FE44718B36D0}"/>
            </a:ext>
          </a:extLst>
        </p:cNvPr>
        <p:cNvGrpSpPr/>
        <p:nvPr/>
      </p:nvGrpSpPr>
      <p:grpSpPr>
        <a:xfrm>
          <a:off x="0" y="0"/>
          <a:ext cx="0" cy="0"/>
          <a:chOff x="0" y="0"/>
          <a:chExt cx="0" cy="0"/>
        </a:xfrm>
      </p:grpSpPr>
      <p:pic>
        <p:nvPicPr>
          <p:cNvPr id="69" name="Graphic 68" descr="Leaf with solid fill">
            <a:extLst>
              <a:ext uri="{FF2B5EF4-FFF2-40B4-BE49-F238E27FC236}">
                <a16:creationId xmlns:a16="http://schemas.microsoft.com/office/drawing/2014/main" id="{6104363C-00CF-C162-C082-780202F2EC4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5698"/>
            <a:ext cx="265799" cy="265799"/>
          </a:xfrm>
          <a:prstGeom prst="rect">
            <a:avLst/>
          </a:prstGeom>
        </p:spPr>
      </p:pic>
      <p:sp>
        <p:nvSpPr>
          <p:cNvPr id="27" name="CasellaDiTesto 26">
            <a:extLst>
              <a:ext uri="{FF2B5EF4-FFF2-40B4-BE49-F238E27FC236}">
                <a16:creationId xmlns:a16="http://schemas.microsoft.com/office/drawing/2014/main" id="{722B5288-7587-D017-5527-89271F93534F}"/>
              </a:ext>
            </a:extLst>
          </p:cNvPr>
          <p:cNvSpPr txBox="1"/>
          <p:nvPr/>
        </p:nvSpPr>
        <p:spPr>
          <a:xfrm>
            <a:off x="13335539" y="22074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cs typeface="Calibri"/>
            </a:endParaRPr>
          </a:p>
        </p:txBody>
      </p:sp>
      <p:sp>
        <p:nvSpPr>
          <p:cNvPr id="72" name="TextBox 10">
            <a:extLst>
              <a:ext uri="{FF2B5EF4-FFF2-40B4-BE49-F238E27FC236}">
                <a16:creationId xmlns:a16="http://schemas.microsoft.com/office/drawing/2014/main" id="{98F6E2DB-1AB1-E67D-1966-DBF607350590}"/>
              </a:ext>
            </a:extLst>
          </p:cNvPr>
          <p:cNvSpPr txBox="1"/>
          <p:nvPr/>
        </p:nvSpPr>
        <p:spPr>
          <a:xfrm>
            <a:off x="0" y="243729"/>
            <a:ext cx="12192000" cy="769441"/>
          </a:xfrm>
          <a:prstGeom prst="rect">
            <a:avLst/>
          </a:prstGeom>
          <a:noFill/>
        </p:spPr>
        <p:txBody>
          <a:bodyPr wrap="square" lIns="91440" tIns="45720" rIns="91440" bIns="45720" rtlCol="0" anchor="t">
            <a:spAutoFit/>
          </a:bodyPr>
          <a:lstStyle/>
          <a:p>
            <a:pPr algn="ctr"/>
            <a:r>
              <a:rPr lang="en-MY" sz="4400" dirty="0">
                <a:solidFill>
                  <a:schemeClr val="bg1"/>
                </a:solidFill>
                <a:latin typeface="Felix Titling"/>
              </a:rPr>
              <a:t>OVERVIEW OF TECHNOLOGY CHOICES</a:t>
            </a:r>
            <a:endParaRPr lang="en-MY" sz="4400" dirty="0">
              <a:solidFill>
                <a:srgbClr val="4681CF"/>
              </a:solidFill>
              <a:latin typeface="Felix Titling" panose="04060505060202020A04" pitchFamily="82" charset="0"/>
            </a:endParaRPr>
          </a:p>
        </p:txBody>
      </p:sp>
      <p:sp>
        <p:nvSpPr>
          <p:cNvPr id="68" name="Oval 7">
            <a:extLst>
              <a:ext uri="{FF2B5EF4-FFF2-40B4-BE49-F238E27FC236}">
                <a16:creationId xmlns:a16="http://schemas.microsoft.com/office/drawing/2014/main" id="{B8823237-61DE-8C3C-C2D1-15672D55E1DA}"/>
              </a:ext>
            </a:extLst>
          </p:cNvPr>
          <p:cNvSpPr/>
          <p:nvPr/>
        </p:nvSpPr>
        <p:spPr>
          <a:xfrm>
            <a:off x="11315328" y="-6012973"/>
            <a:ext cx="660400" cy="349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
        <p:nvSpPr>
          <p:cNvPr id="112" name="Oval 7">
            <a:extLst>
              <a:ext uri="{FF2B5EF4-FFF2-40B4-BE49-F238E27FC236}">
                <a16:creationId xmlns:a16="http://schemas.microsoft.com/office/drawing/2014/main" id="{7341604D-F20E-DFD0-8E66-A6D755306D40}"/>
              </a:ext>
            </a:extLst>
          </p:cNvPr>
          <p:cNvSpPr/>
          <p:nvPr/>
        </p:nvSpPr>
        <p:spPr>
          <a:xfrm>
            <a:off x="11421373" y="-5980985"/>
            <a:ext cx="660400" cy="349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
        <p:nvSpPr>
          <p:cNvPr id="3" name="Rettangolo con due angoli in diagonale ritagliati 3">
            <a:extLst>
              <a:ext uri="{FF2B5EF4-FFF2-40B4-BE49-F238E27FC236}">
                <a16:creationId xmlns:a16="http://schemas.microsoft.com/office/drawing/2014/main" id="{88CF431A-40A1-36A9-9E2A-1C5A258C988C}"/>
              </a:ext>
            </a:extLst>
          </p:cNvPr>
          <p:cNvSpPr/>
          <p:nvPr/>
        </p:nvSpPr>
        <p:spPr>
          <a:xfrm>
            <a:off x="546472" y="1013171"/>
            <a:ext cx="11264528" cy="5478560"/>
          </a:xfrm>
          <a:prstGeom prst="snip2DiagRect">
            <a:avLst>
              <a:gd name="adj1" fmla="val 0"/>
              <a:gd name="adj2" fmla="val 8523"/>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it-IT" dirty="0"/>
          </a:p>
        </p:txBody>
      </p:sp>
      <p:sp>
        <p:nvSpPr>
          <p:cNvPr id="5" name="TextBox 4">
            <a:extLst>
              <a:ext uri="{FF2B5EF4-FFF2-40B4-BE49-F238E27FC236}">
                <a16:creationId xmlns:a16="http://schemas.microsoft.com/office/drawing/2014/main" id="{AEF68ABF-4B16-A046-8D4E-60A8EE090161}"/>
              </a:ext>
            </a:extLst>
          </p:cNvPr>
          <p:cNvSpPr txBox="1"/>
          <p:nvPr/>
        </p:nvSpPr>
        <p:spPr>
          <a:xfrm>
            <a:off x="800129" y="1228752"/>
            <a:ext cx="10621244" cy="5262979"/>
          </a:xfrm>
          <a:prstGeom prst="rect">
            <a:avLst/>
          </a:prstGeom>
          <a:noFill/>
        </p:spPr>
        <p:txBody>
          <a:bodyPr wrap="square" rtlCol="0">
            <a:spAutoFit/>
          </a:bodyPr>
          <a:lstStyle/>
          <a:p>
            <a:pPr algn="just"/>
            <a:endParaRPr lang="en-GB" sz="400" dirty="0">
              <a:latin typeface="Cambria" panose="02040503050406030204" pitchFamily="18" charset="0"/>
              <a:ea typeface="Cambria" panose="02040503050406030204" pitchFamily="18" charset="0"/>
            </a:endParaRPr>
          </a:p>
          <a:p>
            <a:pPr algn="just"/>
            <a:r>
              <a:rPr lang="it-IT" sz="2300" b="1" dirty="0">
                <a:solidFill>
                  <a:schemeClr val="accent1"/>
                </a:solidFill>
                <a:latin typeface="Cambria" panose="02040503050406030204" pitchFamily="18" charset="0"/>
                <a:ea typeface="Cambria" panose="02040503050406030204" pitchFamily="18" charset="0"/>
              </a:rPr>
              <a:t>FRONT-END TECHNOLOGIES:</a:t>
            </a:r>
          </a:p>
          <a:p>
            <a:pPr marL="285750" indent="-285750" algn="just">
              <a:spcBef>
                <a:spcPts val="1200"/>
              </a:spcBef>
              <a:buFont typeface="Arial" panose="020B0604020202020204" pitchFamily="34" charset="0"/>
              <a:buChar char="•"/>
            </a:pPr>
            <a:r>
              <a:rPr lang="it-IT" sz="1900" b="1" dirty="0">
                <a:latin typeface="Cambria" panose="02040503050406030204" pitchFamily="18" charset="0"/>
                <a:ea typeface="Cambria" panose="02040503050406030204" pitchFamily="18" charset="0"/>
              </a:rPr>
              <a:t>HTML: </a:t>
            </a:r>
            <a:r>
              <a:rPr lang="it-IT" sz="1900" dirty="0">
                <a:latin typeface="Cambria" panose="02040503050406030204" pitchFamily="18" charset="0"/>
                <a:ea typeface="Cambria" panose="02040503050406030204" pitchFamily="18" charset="0"/>
              </a:rPr>
              <a:t>For </a:t>
            </a:r>
            <a:r>
              <a:rPr lang="it-IT" sz="1900" dirty="0" err="1">
                <a:latin typeface="Cambria" panose="02040503050406030204" pitchFamily="18" charset="0"/>
                <a:ea typeface="Cambria" panose="02040503050406030204" pitchFamily="18" charset="0"/>
              </a:rPr>
              <a:t>structuring</a:t>
            </a:r>
            <a:r>
              <a:rPr lang="it-IT" sz="1900" dirty="0">
                <a:latin typeface="Cambria" panose="02040503050406030204" pitchFamily="18" charset="0"/>
                <a:ea typeface="Cambria" panose="02040503050406030204" pitchFamily="18" charset="0"/>
              </a:rPr>
              <a:t> the web pages.</a:t>
            </a:r>
          </a:p>
          <a:p>
            <a:pPr marL="285750" indent="-285750" algn="just">
              <a:spcBef>
                <a:spcPts val="1200"/>
              </a:spcBef>
              <a:buFont typeface="Arial" panose="020B0604020202020204" pitchFamily="34" charset="0"/>
              <a:buChar char="•"/>
            </a:pPr>
            <a:r>
              <a:rPr lang="it-IT" sz="1900" b="1" dirty="0">
                <a:latin typeface="Cambria" panose="02040503050406030204" pitchFamily="18" charset="0"/>
                <a:ea typeface="Cambria" panose="02040503050406030204" pitchFamily="18" charset="0"/>
              </a:rPr>
              <a:t>CSS and </a:t>
            </a:r>
            <a:r>
              <a:rPr lang="it-IT" sz="1900" b="1" dirty="0" err="1">
                <a:latin typeface="Cambria" panose="02040503050406030204" pitchFamily="18" charset="0"/>
                <a:ea typeface="Cambria" panose="02040503050406030204" pitchFamily="18" charset="0"/>
              </a:rPr>
              <a:t>Tailwind</a:t>
            </a:r>
            <a:r>
              <a:rPr lang="it-IT" sz="1900" b="1" dirty="0">
                <a:latin typeface="Cambria" panose="02040503050406030204" pitchFamily="18" charset="0"/>
                <a:ea typeface="Cambria" panose="02040503050406030204" pitchFamily="18" charset="0"/>
              </a:rPr>
              <a:t> CSS: </a:t>
            </a:r>
            <a:r>
              <a:rPr lang="it-IT" sz="1900" dirty="0">
                <a:latin typeface="Cambria" panose="02040503050406030204" pitchFamily="18" charset="0"/>
                <a:ea typeface="Cambria" panose="02040503050406030204" pitchFamily="18" charset="0"/>
              </a:rPr>
              <a:t>For styling and </a:t>
            </a:r>
            <a:r>
              <a:rPr lang="it-IT" sz="1900" dirty="0" err="1">
                <a:latin typeface="Cambria" panose="02040503050406030204" pitchFamily="18" charset="0"/>
                <a:ea typeface="Cambria" panose="02040503050406030204" pitchFamily="18" charset="0"/>
              </a:rPr>
              <a:t>ensuring</a:t>
            </a:r>
            <a:r>
              <a:rPr lang="it-IT" sz="1900" dirty="0">
                <a:latin typeface="Cambria" panose="02040503050406030204" pitchFamily="18" charset="0"/>
                <a:ea typeface="Cambria" panose="02040503050406030204" pitchFamily="18" charset="0"/>
              </a:rPr>
              <a:t> a responsive and </a:t>
            </a:r>
            <a:r>
              <a:rPr lang="it-IT" sz="1900" dirty="0" err="1">
                <a:latin typeface="Cambria" panose="02040503050406030204" pitchFamily="18" charset="0"/>
                <a:ea typeface="Cambria" panose="02040503050406030204" pitchFamily="18" charset="0"/>
              </a:rPr>
              <a:t>modern</a:t>
            </a:r>
            <a:r>
              <a:rPr lang="it-IT" sz="1900" dirty="0">
                <a:latin typeface="Cambria" panose="02040503050406030204" pitchFamily="18" charset="0"/>
                <a:ea typeface="Cambria" panose="02040503050406030204" pitchFamily="18" charset="0"/>
              </a:rPr>
              <a:t> UI.</a:t>
            </a:r>
          </a:p>
          <a:p>
            <a:pPr marL="285750" indent="-285750" algn="just">
              <a:spcBef>
                <a:spcPts val="1200"/>
              </a:spcBef>
              <a:buFont typeface="Arial" panose="020B0604020202020204" pitchFamily="34" charset="0"/>
              <a:buChar char="•"/>
            </a:pPr>
            <a:r>
              <a:rPr lang="it-IT" sz="1900" b="1" dirty="0">
                <a:latin typeface="Cambria" panose="02040503050406030204" pitchFamily="18" charset="0"/>
                <a:ea typeface="Cambria" panose="02040503050406030204" pitchFamily="18" charset="0"/>
              </a:rPr>
              <a:t>JavaScript: </a:t>
            </a:r>
            <a:r>
              <a:rPr lang="it-IT" sz="1900" dirty="0">
                <a:latin typeface="Cambria" panose="02040503050406030204" pitchFamily="18" charset="0"/>
                <a:ea typeface="Cambria" panose="02040503050406030204" pitchFamily="18" charset="0"/>
              </a:rPr>
              <a:t>For </a:t>
            </a:r>
            <a:r>
              <a:rPr lang="it-IT" sz="1900" dirty="0" err="1">
                <a:latin typeface="Cambria" panose="02040503050406030204" pitchFamily="18" charset="0"/>
                <a:ea typeface="Cambria" panose="02040503050406030204" pitchFamily="18" charset="0"/>
              </a:rPr>
              <a:t>adding</a:t>
            </a:r>
            <a:r>
              <a:rPr lang="it-IT" sz="1900" dirty="0">
                <a:latin typeface="Cambria" panose="02040503050406030204" pitchFamily="18" charset="0"/>
                <a:ea typeface="Cambria" panose="02040503050406030204" pitchFamily="18" charset="0"/>
              </a:rPr>
              <a:t> </a:t>
            </a:r>
            <a:r>
              <a:rPr lang="it-IT" sz="1900" dirty="0" err="1">
                <a:latin typeface="Cambria" panose="02040503050406030204" pitchFamily="18" charset="0"/>
                <a:ea typeface="Cambria" panose="02040503050406030204" pitchFamily="18" charset="0"/>
              </a:rPr>
              <a:t>interactivity</a:t>
            </a:r>
            <a:r>
              <a:rPr lang="it-IT" sz="1900" dirty="0">
                <a:latin typeface="Cambria" panose="02040503050406030204" pitchFamily="18" charset="0"/>
                <a:ea typeface="Cambria" panose="02040503050406030204" pitchFamily="18" charset="0"/>
              </a:rPr>
              <a:t>, </a:t>
            </a:r>
            <a:r>
              <a:rPr lang="it-IT" sz="1900" dirty="0" err="1">
                <a:latin typeface="Cambria" panose="02040503050406030204" pitchFamily="18" charset="0"/>
                <a:ea typeface="Cambria" panose="02040503050406030204" pitchFamily="18" charset="0"/>
              </a:rPr>
              <a:t>handling</a:t>
            </a:r>
            <a:r>
              <a:rPr lang="it-IT" sz="1900" dirty="0">
                <a:latin typeface="Cambria" panose="02040503050406030204" pitchFamily="18" charset="0"/>
                <a:ea typeface="Cambria" panose="02040503050406030204" pitchFamily="18" charset="0"/>
              </a:rPr>
              <a:t> UI </a:t>
            </a:r>
            <a:r>
              <a:rPr lang="it-IT" sz="1900" dirty="0" err="1">
                <a:latin typeface="Cambria" panose="02040503050406030204" pitchFamily="18" charset="0"/>
                <a:ea typeface="Cambria" panose="02040503050406030204" pitchFamily="18" charset="0"/>
              </a:rPr>
              <a:t>logic</a:t>
            </a:r>
            <a:r>
              <a:rPr lang="it-IT" sz="1900" dirty="0">
                <a:latin typeface="Cambria" panose="02040503050406030204" pitchFamily="18" charset="0"/>
                <a:ea typeface="Cambria" panose="02040503050406030204" pitchFamily="18" charset="0"/>
              </a:rPr>
              <a:t>, and making API </a:t>
            </a:r>
            <a:r>
              <a:rPr lang="it-IT" sz="1900" dirty="0" err="1">
                <a:latin typeface="Cambria" panose="02040503050406030204" pitchFamily="18" charset="0"/>
                <a:ea typeface="Cambria" panose="02040503050406030204" pitchFamily="18" charset="0"/>
              </a:rPr>
              <a:t>requests</a:t>
            </a:r>
            <a:r>
              <a:rPr lang="it-IT" sz="1900" dirty="0">
                <a:latin typeface="Cambria" panose="02040503050406030204" pitchFamily="18" charset="0"/>
                <a:ea typeface="Cambria" panose="02040503050406030204" pitchFamily="18" charset="0"/>
              </a:rPr>
              <a:t> (e.g., </a:t>
            </a:r>
            <a:r>
              <a:rPr lang="it-IT" sz="1900" dirty="0" err="1">
                <a:latin typeface="Cambria" panose="02040503050406030204" pitchFamily="18" charset="0"/>
                <a:ea typeface="Cambria" panose="02040503050406030204" pitchFamily="18" charset="0"/>
              </a:rPr>
              <a:t>form</a:t>
            </a:r>
            <a:r>
              <a:rPr lang="it-IT" sz="1900" dirty="0">
                <a:latin typeface="Cambria" panose="02040503050406030204" pitchFamily="18" charset="0"/>
                <a:ea typeface="Cambria" panose="02040503050406030204" pitchFamily="18" charset="0"/>
              </a:rPr>
              <a:t> </a:t>
            </a:r>
            <a:r>
              <a:rPr lang="it-IT" sz="1900" dirty="0" err="1">
                <a:latin typeface="Cambria" panose="02040503050406030204" pitchFamily="18" charset="0"/>
                <a:ea typeface="Cambria" panose="02040503050406030204" pitchFamily="18" charset="0"/>
              </a:rPr>
              <a:t>submission</a:t>
            </a:r>
            <a:r>
              <a:rPr lang="it-IT" sz="1900" dirty="0">
                <a:latin typeface="Cambria" panose="02040503050406030204" pitchFamily="18" charset="0"/>
                <a:ea typeface="Cambria" panose="02040503050406030204" pitchFamily="18" charset="0"/>
              </a:rPr>
              <a:t>, </a:t>
            </a:r>
            <a:r>
              <a:rPr lang="it-IT" sz="1900" dirty="0" err="1">
                <a:latin typeface="Cambria" panose="02040503050406030204" pitchFamily="18" charset="0"/>
                <a:ea typeface="Cambria" panose="02040503050406030204" pitchFamily="18" charset="0"/>
              </a:rPr>
              <a:t>fetching</a:t>
            </a:r>
            <a:r>
              <a:rPr lang="it-IT" sz="1900" dirty="0">
                <a:latin typeface="Cambria" panose="02040503050406030204" pitchFamily="18" charset="0"/>
                <a:ea typeface="Cambria" panose="02040503050406030204" pitchFamily="18" charset="0"/>
              </a:rPr>
              <a:t> data, </a:t>
            </a:r>
            <a:r>
              <a:rPr lang="it-IT" sz="1900" dirty="0" err="1">
                <a:latin typeface="Cambria" panose="02040503050406030204" pitchFamily="18" charset="0"/>
                <a:ea typeface="Cambria" panose="02040503050406030204" pitchFamily="18" charset="0"/>
              </a:rPr>
              <a:t>requesting</a:t>
            </a:r>
            <a:r>
              <a:rPr lang="it-IT" sz="1900" dirty="0">
                <a:latin typeface="Cambria" panose="02040503050406030204" pitchFamily="18" charset="0"/>
                <a:ea typeface="Cambria" panose="02040503050406030204" pitchFamily="18" charset="0"/>
              </a:rPr>
              <a:t> and </a:t>
            </a:r>
            <a:r>
              <a:rPr lang="it-IT" sz="1900" dirty="0" err="1">
                <a:latin typeface="Cambria" panose="02040503050406030204" pitchFamily="18" charset="0"/>
                <a:ea typeface="Cambria" panose="02040503050406030204" pitchFamily="18" charset="0"/>
              </a:rPr>
              <a:t>sending</a:t>
            </a:r>
            <a:r>
              <a:rPr lang="it-IT" sz="1900" dirty="0">
                <a:latin typeface="Cambria" panose="02040503050406030204" pitchFamily="18" charset="0"/>
                <a:ea typeface="Cambria" panose="02040503050406030204" pitchFamily="18" charset="0"/>
              </a:rPr>
              <a:t> data from and to back-end).</a:t>
            </a:r>
          </a:p>
          <a:p>
            <a:pPr marL="285750" indent="-285750" algn="just">
              <a:spcBef>
                <a:spcPts val="1200"/>
              </a:spcBef>
              <a:buFont typeface="Arial" panose="020B0604020202020204" pitchFamily="34" charset="0"/>
              <a:buChar char="•"/>
            </a:pPr>
            <a:r>
              <a:rPr lang="it-IT" sz="1900" b="1" dirty="0">
                <a:latin typeface="Cambria" panose="02040503050406030204" pitchFamily="18" charset="0"/>
                <a:ea typeface="Cambria" panose="02040503050406030204" pitchFamily="18" charset="0"/>
              </a:rPr>
              <a:t>Google Fonts: </a:t>
            </a:r>
            <a:r>
              <a:rPr lang="it-IT" sz="1900" dirty="0">
                <a:latin typeface="Cambria" panose="02040503050406030204" pitchFamily="18" charset="0"/>
                <a:ea typeface="Cambria" panose="02040503050406030204" pitchFamily="18" charset="0"/>
              </a:rPr>
              <a:t>For </a:t>
            </a:r>
            <a:r>
              <a:rPr lang="it-IT" sz="1900" dirty="0" err="1">
                <a:latin typeface="Cambria" panose="02040503050406030204" pitchFamily="18" charset="0"/>
                <a:ea typeface="Cambria" panose="02040503050406030204" pitchFamily="18" charset="0"/>
              </a:rPr>
              <a:t>customized</a:t>
            </a:r>
            <a:r>
              <a:rPr lang="it-IT" sz="1900" dirty="0">
                <a:latin typeface="Cambria" panose="02040503050406030204" pitchFamily="18" charset="0"/>
                <a:ea typeface="Cambria" panose="02040503050406030204" pitchFamily="18" charset="0"/>
              </a:rPr>
              <a:t> </a:t>
            </a:r>
            <a:r>
              <a:rPr lang="it-IT" sz="1900" dirty="0" err="1">
                <a:latin typeface="Cambria" panose="02040503050406030204" pitchFamily="18" charset="0"/>
                <a:ea typeface="Cambria" panose="02040503050406030204" pitchFamily="18" charset="0"/>
              </a:rPr>
              <a:t>typography</a:t>
            </a:r>
            <a:r>
              <a:rPr lang="it-IT" sz="1900" dirty="0">
                <a:latin typeface="Cambria" panose="02040503050406030204" pitchFamily="18" charset="0"/>
                <a:ea typeface="Cambria" panose="02040503050406030204" pitchFamily="18" charset="0"/>
              </a:rPr>
              <a:t> to </a:t>
            </a:r>
            <a:r>
              <a:rPr lang="it-IT" sz="1900" dirty="0" err="1">
                <a:latin typeface="Cambria" panose="02040503050406030204" pitchFamily="18" charset="0"/>
                <a:ea typeface="Cambria" panose="02040503050406030204" pitchFamily="18" charset="0"/>
              </a:rPr>
              <a:t>enhance</a:t>
            </a:r>
            <a:r>
              <a:rPr lang="it-IT" sz="1900" dirty="0">
                <a:latin typeface="Cambria" panose="02040503050406030204" pitchFamily="18" charset="0"/>
                <a:ea typeface="Cambria" panose="02040503050406030204" pitchFamily="18" charset="0"/>
              </a:rPr>
              <a:t> </a:t>
            </a:r>
            <a:r>
              <a:rPr lang="it-IT" sz="1900" dirty="0" err="1">
                <a:latin typeface="Cambria" panose="02040503050406030204" pitchFamily="18" charset="0"/>
                <a:ea typeface="Cambria" panose="02040503050406030204" pitchFamily="18" charset="0"/>
              </a:rPr>
              <a:t>aesthetics</a:t>
            </a:r>
            <a:r>
              <a:rPr lang="it-IT" sz="1900" dirty="0">
                <a:latin typeface="Cambria" panose="02040503050406030204" pitchFamily="18" charset="0"/>
                <a:ea typeface="Cambria" panose="02040503050406030204" pitchFamily="18" charset="0"/>
              </a:rPr>
              <a:t>.</a:t>
            </a:r>
            <a:endParaRPr lang="it-IT" sz="1900" b="1" dirty="0">
              <a:latin typeface="Cambria" panose="02040503050406030204" pitchFamily="18" charset="0"/>
              <a:ea typeface="Cambria" panose="02040503050406030204" pitchFamily="18" charset="0"/>
            </a:endParaRPr>
          </a:p>
          <a:p>
            <a:pPr algn="just">
              <a:spcBef>
                <a:spcPts val="1200"/>
              </a:spcBef>
            </a:pPr>
            <a:r>
              <a:rPr lang="it-IT" sz="2000" b="1" dirty="0">
                <a:solidFill>
                  <a:schemeClr val="accent1"/>
                </a:solidFill>
                <a:latin typeface="Cambria" panose="02040503050406030204" pitchFamily="18" charset="0"/>
                <a:ea typeface="Cambria" panose="02040503050406030204" pitchFamily="18" charset="0"/>
              </a:rPr>
              <a:t>BACK-END TECHNOLOGIES:</a:t>
            </a:r>
            <a:endParaRPr lang="it-IT" sz="1900" b="1" dirty="0">
              <a:latin typeface="Cambria" panose="02040503050406030204" pitchFamily="18" charset="0"/>
              <a:ea typeface="Cambria" panose="02040503050406030204" pitchFamily="18" charset="0"/>
            </a:endParaRPr>
          </a:p>
          <a:p>
            <a:pPr marL="285750" indent="-285750" algn="just">
              <a:spcBef>
                <a:spcPts val="1200"/>
              </a:spcBef>
              <a:buFont typeface="Arial" panose="020B0604020202020204" pitchFamily="34" charset="0"/>
              <a:buChar char="•"/>
            </a:pPr>
            <a:r>
              <a:rPr lang="it-IT" sz="1900" b="1" dirty="0">
                <a:latin typeface="Cambria" panose="02040503050406030204" pitchFamily="18" charset="0"/>
                <a:ea typeface="Cambria" panose="02040503050406030204" pitchFamily="18" charset="0"/>
              </a:rPr>
              <a:t>PHP: </a:t>
            </a:r>
            <a:r>
              <a:rPr lang="en-GB" sz="1900" dirty="0">
                <a:latin typeface="Cambria" panose="02040503050406030204" pitchFamily="18" charset="0"/>
                <a:ea typeface="Cambria" panose="02040503050406030204" pitchFamily="18" charset="0"/>
              </a:rPr>
              <a:t>Handles server-side logic, processes form data, performs CRUD operations, and manages user sessions.</a:t>
            </a:r>
          </a:p>
          <a:p>
            <a:pPr marL="285750" indent="-285750" algn="just">
              <a:spcBef>
                <a:spcPts val="1200"/>
              </a:spcBef>
              <a:buFont typeface="Arial" panose="020B0604020202020204" pitchFamily="34" charset="0"/>
              <a:buChar char="•"/>
            </a:pPr>
            <a:r>
              <a:rPr lang="en-GB" sz="1900" b="1" dirty="0">
                <a:latin typeface="Cambria" panose="02040503050406030204" pitchFamily="18" charset="0"/>
                <a:ea typeface="Cambria" panose="02040503050406030204" pitchFamily="18" charset="0"/>
              </a:rPr>
              <a:t>MySQL: </a:t>
            </a:r>
            <a:r>
              <a:rPr lang="en-GB" sz="1900" dirty="0">
                <a:latin typeface="Cambria" panose="02040503050406030204" pitchFamily="18" charset="0"/>
                <a:ea typeface="Cambria" panose="02040503050406030204" pitchFamily="18" charset="0"/>
              </a:rPr>
              <a:t>The relational database used to store user data, including goals, journals entries, habits, and authentication information.</a:t>
            </a:r>
          </a:p>
          <a:p>
            <a:pPr marL="285750" indent="-285750" algn="just">
              <a:spcBef>
                <a:spcPts val="1200"/>
              </a:spcBef>
              <a:buFont typeface="Arial" panose="020B0604020202020204" pitchFamily="34" charset="0"/>
              <a:buChar char="•"/>
            </a:pPr>
            <a:r>
              <a:rPr lang="en-GB" sz="1900" b="1" dirty="0">
                <a:latin typeface="Cambria" panose="02040503050406030204" pitchFamily="18" charset="0"/>
                <a:ea typeface="Cambria" panose="02040503050406030204" pitchFamily="18" charset="0"/>
              </a:rPr>
              <a:t>XAMPP: </a:t>
            </a:r>
            <a:r>
              <a:rPr lang="en-GB" sz="1900" dirty="0">
                <a:latin typeface="Cambria" panose="02040503050406030204" pitchFamily="18" charset="0"/>
                <a:ea typeface="Cambria" panose="02040503050406030204" pitchFamily="18" charset="0"/>
              </a:rPr>
              <a:t>A local development environment using Apache, MySQL, and PHP for testing and running the web app. </a:t>
            </a:r>
          </a:p>
        </p:txBody>
      </p:sp>
    </p:spTree>
    <p:extLst>
      <p:ext uri="{BB962C8B-B14F-4D97-AF65-F5344CB8AC3E}">
        <p14:creationId xmlns:p14="http://schemas.microsoft.com/office/powerpoint/2010/main" val="764472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68162"/>
        </a:solidFill>
        <a:effectLst/>
      </p:bgPr>
    </p:bg>
    <p:spTree>
      <p:nvGrpSpPr>
        <p:cNvPr id="1" name="">
          <a:extLst>
            <a:ext uri="{FF2B5EF4-FFF2-40B4-BE49-F238E27FC236}">
              <a16:creationId xmlns:a16="http://schemas.microsoft.com/office/drawing/2014/main" id="{6259A038-7326-FB1F-2D06-A1484FE97588}"/>
            </a:ext>
          </a:extLst>
        </p:cNvPr>
        <p:cNvGrpSpPr/>
        <p:nvPr/>
      </p:nvGrpSpPr>
      <p:grpSpPr>
        <a:xfrm>
          <a:off x="0" y="0"/>
          <a:ext cx="0" cy="0"/>
          <a:chOff x="0" y="0"/>
          <a:chExt cx="0" cy="0"/>
        </a:xfrm>
      </p:grpSpPr>
      <p:sp>
        <p:nvSpPr>
          <p:cNvPr id="19" name="Rettangolo con due angoli in diagonale ritagliati 3">
            <a:extLst>
              <a:ext uri="{FF2B5EF4-FFF2-40B4-BE49-F238E27FC236}">
                <a16:creationId xmlns:a16="http://schemas.microsoft.com/office/drawing/2014/main" id="{DC613782-E4B5-F2BD-B3A4-62F3B09768B2}"/>
              </a:ext>
            </a:extLst>
          </p:cNvPr>
          <p:cNvSpPr/>
          <p:nvPr/>
        </p:nvSpPr>
        <p:spPr>
          <a:xfrm rot="5400000">
            <a:off x="2516370" y="971573"/>
            <a:ext cx="2843732" cy="2996123"/>
          </a:xfrm>
          <a:prstGeom prst="snip2DiagRect">
            <a:avLst>
              <a:gd name="adj1" fmla="val 7456"/>
              <a:gd name="adj2" fmla="val 11701"/>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it-IT" dirty="0"/>
          </a:p>
        </p:txBody>
      </p:sp>
      <p:pic>
        <p:nvPicPr>
          <p:cNvPr id="69" name="Graphic 68" descr="Leaf with solid fill">
            <a:extLst>
              <a:ext uri="{FF2B5EF4-FFF2-40B4-BE49-F238E27FC236}">
                <a16:creationId xmlns:a16="http://schemas.microsoft.com/office/drawing/2014/main" id="{1F333918-F147-B280-8F30-9DF5CFD0586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5698"/>
            <a:ext cx="265799" cy="265799"/>
          </a:xfrm>
          <a:prstGeom prst="rect">
            <a:avLst/>
          </a:prstGeom>
        </p:spPr>
      </p:pic>
      <p:sp>
        <p:nvSpPr>
          <p:cNvPr id="27" name="CasellaDiTesto 26">
            <a:extLst>
              <a:ext uri="{FF2B5EF4-FFF2-40B4-BE49-F238E27FC236}">
                <a16:creationId xmlns:a16="http://schemas.microsoft.com/office/drawing/2014/main" id="{F3C68A04-1C30-5A2F-CD0A-2193760EB7E6}"/>
              </a:ext>
            </a:extLst>
          </p:cNvPr>
          <p:cNvSpPr txBox="1"/>
          <p:nvPr/>
        </p:nvSpPr>
        <p:spPr>
          <a:xfrm>
            <a:off x="13335539" y="22074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cs typeface="Calibri"/>
            </a:endParaRPr>
          </a:p>
        </p:txBody>
      </p:sp>
      <p:sp>
        <p:nvSpPr>
          <p:cNvPr id="72" name="TextBox 10">
            <a:extLst>
              <a:ext uri="{FF2B5EF4-FFF2-40B4-BE49-F238E27FC236}">
                <a16:creationId xmlns:a16="http://schemas.microsoft.com/office/drawing/2014/main" id="{B44D4CEF-783E-73F9-638E-CC36A628C47B}"/>
              </a:ext>
            </a:extLst>
          </p:cNvPr>
          <p:cNvSpPr txBox="1"/>
          <p:nvPr/>
        </p:nvSpPr>
        <p:spPr>
          <a:xfrm>
            <a:off x="0" y="278326"/>
            <a:ext cx="12192000" cy="769441"/>
          </a:xfrm>
          <a:prstGeom prst="rect">
            <a:avLst/>
          </a:prstGeom>
          <a:noFill/>
        </p:spPr>
        <p:txBody>
          <a:bodyPr wrap="square" lIns="91440" tIns="45720" rIns="91440" bIns="45720" rtlCol="0" anchor="t">
            <a:spAutoFit/>
          </a:bodyPr>
          <a:lstStyle/>
          <a:p>
            <a:pPr algn="ctr"/>
            <a:r>
              <a:rPr lang="en-MY" sz="4400" dirty="0">
                <a:solidFill>
                  <a:schemeClr val="bg1"/>
                </a:solidFill>
                <a:latin typeface="Felix Titling"/>
              </a:rPr>
              <a:t>SCREENSHOT OF WEB APP</a:t>
            </a:r>
            <a:endParaRPr lang="en-MY" sz="4400" dirty="0">
              <a:solidFill>
                <a:srgbClr val="4681CF"/>
              </a:solidFill>
              <a:latin typeface="Felix Titling" panose="04060505060202020A04" pitchFamily="82" charset="0"/>
            </a:endParaRPr>
          </a:p>
        </p:txBody>
      </p:sp>
      <p:sp>
        <p:nvSpPr>
          <p:cNvPr id="68" name="Oval 7">
            <a:extLst>
              <a:ext uri="{FF2B5EF4-FFF2-40B4-BE49-F238E27FC236}">
                <a16:creationId xmlns:a16="http://schemas.microsoft.com/office/drawing/2014/main" id="{3ABCD255-7ECF-66B8-EA28-A2A87B3D4E67}"/>
              </a:ext>
            </a:extLst>
          </p:cNvPr>
          <p:cNvSpPr/>
          <p:nvPr/>
        </p:nvSpPr>
        <p:spPr>
          <a:xfrm>
            <a:off x="11315328" y="-6012973"/>
            <a:ext cx="660400" cy="349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
        <p:nvSpPr>
          <p:cNvPr id="112" name="Oval 7">
            <a:extLst>
              <a:ext uri="{FF2B5EF4-FFF2-40B4-BE49-F238E27FC236}">
                <a16:creationId xmlns:a16="http://schemas.microsoft.com/office/drawing/2014/main" id="{8AD848CC-5644-986C-E00C-621E2973EE1C}"/>
              </a:ext>
            </a:extLst>
          </p:cNvPr>
          <p:cNvSpPr/>
          <p:nvPr/>
        </p:nvSpPr>
        <p:spPr>
          <a:xfrm>
            <a:off x="11421373" y="-5980985"/>
            <a:ext cx="660400" cy="349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
        <p:nvSpPr>
          <p:cNvPr id="12" name="TextBox 11">
            <a:extLst>
              <a:ext uri="{FF2B5EF4-FFF2-40B4-BE49-F238E27FC236}">
                <a16:creationId xmlns:a16="http://schemas.microsoft.com/office/drawing/2014/main" id="{D860DA98-8C02-7AE9-E6FF-9F17CCA82283}"/>
              </a:ext>
            </a:extLst>
          </p:cNvPr>
          <p:cNvSpPr txBox="1"/>
          <p:nvPr/>
        </p:nvSpPr>
        <p:spPr>
          <a:xfrm>
            <a:off x="2452204" y="1268677"/>
            <a:ext cx="3024041" cy="2431435"/>
          </a:xfrm>
          <a:prstGeom prst="rect">
            <a:avLst/>
          </a:prstGeom>
          <a:noFill/>
        </p:spPr>
        <p:txBody>
          <a:bodyPr wrap="square" rtlCol="0">
            <a:spAutoFit/>
          </a:bodyPr>
          <a:lstStyle/>
          <a:p>
            <a:r>
              <a:rPr lang="it-IT" sz="1900" b="1" dirty="0">
                <a:latin typeface="Cambria" panose="02040503050406030204" pitchFamily="18" charset="0"/>
                <a:ea typeface="Cambria" panose="02040503050406030204" pitchFamily="18" charset="0"/>
              </a:rPr>
              <a:t>Index Page: </a:t>
            </a:r>
            <a:r>
              <a:rPr lang="it-IT" sz="1900" dirty="0" err="1">
                <a:latin typeface="Cambria" panose="02040503050406030204" pitchFamily="18" charset="0"/>
                <a:ea typeface="Cambria" panose="02040503050406030204" pitchFamily="18" charset="0"/>
              </a:rPr>
              <a:t>There</a:t>
            </a:r>
            <a:r>
              <a:rPr lang="it-IT" sz="1900" dirty="0">
                <a:latin typeface="Cambria" panose="02040503050406030204" pitchFamily="18" charset="0"/>
                <a:ea typeface="Cambria" panose="02040503050406030204" pitchFamily="18" charset="0"/>
              </a:rPr>
              <a:t> are </a:t>
            </a:r>
            <a:r>
              <a:rPr lang="it-IT" sz="1900" dirty="0" err="1">
                <a:latin typeface="Cambria" panose="02040503050406030204" pitchFamily="18" charset="0"/>
                <a:ea typeface="Cambria" panose="02040503050406030204" pitchFamily="18" charset="0"/>
              </a:rPr>
              <a:t>also</a:t>
            </a:r>
            <a:r>
              <a:rPr lang="it-IT" sz="1900" dirty="0">
                <a:latin typeface="Cambria" panose="02040503050406030204" pitchFamily="18" charset="0"/>
                <a:ea typeface="Cambria" panose="02040503050406030204" pitchFamily="18" charset="0"/>
              </a:rPr>
              <a:t> some reviews from users.</a:t>
            </a:r>
          </a:p>
          <a:p>
            <a:r>
              <a:rPr lang="en-GB" sz="1900" dirty="0">
                <a:latin typeface="Cambria" panose="02040503050406030204" pitchFamily="18" charset="0"/>
                <a:ea typeface="Cambria" panose="02040503050406030204" pitchFamily="18" charset="0"/>
              </a:rPr>
              <a:t>Provides an overview of  website’s services. Clicking on any feature, the page redirects users to the login page. User reviews are also displayed.</a:t>
            </a:r>
            <a:endParaRPr lang="it-IT" sz="1900" dirty="0">
              <a:latin typeface="Cambria" panose="02040503050406030204" pitchFamily="18" charset="0"/>
              <a:ea typeface="Cambria" panose="02040503050406030204" pitchFamily="18" charset="0"/>
            </a:endParaRPr>
          </a:p>
        </p:txBody>
      </p:sp>
      <p:pic>
        <p:nvPicPr>
          <p:cNvPr id="18" name="Picture 17">
            <a:extLst>
              <a:ext uri="{FF2B5EF4-FFF2-40B4-BE49-F238E27FC236}">
                <a16:creationId xmlns:a16="http://schemas.microsoft.com/office/drawing/2014/main" id="{334B69A0-242B-8EB8-7035-B0E4AC8F2E3C}"/>
              </a:ext>
            </a:extLst>
          </p:cNvPr>
          <p:cNvPicPr>
            <a:picLocks noChangeAspect="1"/>
          </p:cNvPicPr>
          <p:nvPr/>
        </p:nvPicPr>
        <p:blipFill>
          <a:blip r:embed="rId4"/>
          <a:stretch>
            <a:fillRect/>
          </a:stretch>
        </p:blipFill>
        <p:spPr>
          <a:xfrm>
            <a:off x="154586" y="1047767"/>
            <a:ext cx="2066563" cy="2894140"/>
          </a:xfrm>
          <a:prstGeom prst="rect">
            <a:avLst/>
          </a:prstGeom>
        </p:spPr>
      </p:pic>
      <p:pic>
        <p:nvPicPr>
          <p:cNvPr id="22" name="Picture 21">
            <a:extLst>
              <a:ext uri="{FF2B5EF4-FFF2-40B4-BE49-F238E27FC236}">
                <a16:creationId xmlns:a16="http://schemas.microsoft.com/office/drawing/2014/main" id="{0B9251DF-FF59-A434-7C69-F03C19C19546}"/>
              </a:ext>
            </a:extLst>
          </p:cNvPr>
          <p:cNvPicPr>
            <a:picLocks noChangeAspect="1"/>
          </p:cNvPicPr>
          <p:nvPr/>
        </p:nvPicPr>
        <p:blipFill>
          <a:blip r:embed="rId5"/>
          <a:srcRect l="33417" t="12638" r="32804" b="14850"/>
          <a:stretch/>
        </p:blipFill>
        <p:spPr>
          <a:xfrm>
            <a:off x="5867400" y="952544"/>
            <a:ext cx="2524875" cy="3358624"/>
          </a:xfrm>
          <a:prstGeom prst="rect">
            <a:avLst/>
          </a:prstGeom>
        </p:spPr>
      </p:pic>
      <p:sp>
        <p:nvSpPr>
          <p:cNvPr id="24" name="Rettangolo con due angoli in diagonale ritagliati 3">
            <a:extLst>
              <a:ext uri="{FF2B5EF4-FFF2-40B4-BE49-F238E27FC236}">
                <a16:creationId xmlns:a16="http://schemas.microsoft.com/office/drawing/2014/main" id="{8405DA22-CD68-7351-6188-591C0642479F}"/>
              </a:ext>
            </a:extLst>
          </p:cNvPr>
          <p:cNvSpPr/>
          <p:nvPr/>
        </p:nvSpPr>
        <p:spPr>
          <a:xfrm rot="5400000">
            <a:off x="8686767" y="712559"/>
            <a:ext cx="3349874" cy="3500808"/>
          </a:xfrm>
          <a:prstGeom prst="snip2DiagRect">
            <a:avLst>
              <a:gd name="adj1" fmla="val 7456"/>
              <a:gd name="adj2" fmla="val 11701"/>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it-IT" dirty="0"/>
          </a:p>
        </p:txBody>
      </p:sp>
      <p:pic>
        <p:nvPicPr>
          <p:cNvPr id="28" name="Picture 27">
            <a:extLst>
              <a:ext uri="{FF2B5EF4-FFF2-40B4-BE49-F238E27FC236}">
                <a16:creationId xmlns:a16="http://schemas.microsoft.com/office/drawing/2014/main" id="{322B4F67-E826-636E-8C59-5388A9B6EEC0}"/>
              </a:ext>
            </a:extLst>
          </p:cNvPr>
          <p:cNvPicPr>
            <a:picLocks noChangeAspect="1"/>
          </p:cNvPicPr>
          <p:nvPr/>
        </p:nvPicPr>
        <p:blipFill>
          <a:blip r:embed="rId6"/>
          <a:stretch>
            <a:fillRect/>
          </a:stretch>
        </p:blipFill>
        <p:spPr>
          <a:xfrm>
            <a:off x="474971" y="4112411"/>
            <a:ext cx="2524874" cy="2725360"/>
          </a:xfrm>
          <a:prstGeom prst="rect">
            <a:avLst/>
          </a:prstGeom>
        </p:spPr>
      </p:pic>
      <p:sp>
        <p:nvSpPr>
          <p:cNvPr id="29" name="Rettangolo con due angoli in diagonale ritagliati 3">
            <a:extLst>
              <a:ext uri="{FF2B5EF4-FFF2-40B4-BE49-F238E27FC236}">
                <a16:creationId xmlns:a16="http://schemas.microsoft.com/office/drawing/2014/main" id="{3770B693-C3BC-5560-A21C-5B0A1E1CA58A}"/>
              </a:ext>
            </a:extLst>
          </p:cNvPr>
          <p:cNvSpPr/>
          <p:nvPr/>
        </p:nvSpPr>
        <p:spPr>
          <a:xfrm rot="5400000">
            <a:off x="3844749" y="3730688"/>
            <a:ext cx="2431435" cy="3698974"/>
          </a:xfrm>
          <a:prstGeom prst="snip2DiagRect">
            <a:avLst>
              <a:gd name="adj1" fmla="val 7456"/>
              <a:gd name="adj2" fmla="val 11701"/>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it-IT" dirty="0"/>
          </a:p>
        </p:txBody>
      </p:sp>
      <p:sp>
        <p:nvSpPr>
          <p:cNvPr id="30" name="TextBox 29">
            <a:extLst>
              <a:ext uri="{FF2B5EF4-FFF2-40B4-BE49-F238E27FC236}">
                <a16:creationId xmlns:a16="http://schemas.microsoft.com/office/drawing/2014/main" id="{B54D7F6E-B475-09A7-62EF-8143D6DC8D6C}"/>
              </a:ext>
            </a:extLst>
          </p:cNvPr>
          <p:cNvSpPr txBox="1"/>
          <p:nvPr/>
        </p:nvSpPr>
        <p:spPr>
          <a:xfrm>
            <a:off x="3430861" y="4455982"/>
            <a:ext cx="3479093" cy="2246769"/>
          </a:xfrm>
          <a:prstGeom prst="rect">
            <a:avLst/>
          </a:prstGeom>
          <a:noFill/>
        </p:spPr>
        <p:txBody>
          <a:bodyPr wrap="square" rtlCol="0">
            <a:spAutoFit/>
          </a:bodyPr>
          <a:lstStyle/>
          <a:p>
            <a:r>
              <a:rPr lang="it-IT" sz="1900" b="1" dirty="0">
                <a:latin typeface="Cambria" panose="02040503050406030204" pitchFamily="18" charset="0"/>
                <a:ea typeface="Cambria" panose="02040503050406030204" pitchFamily="18" charset="0"/>
              </a:rPr>
              <a:t>Log-In: </a:t>
            </a:r>
            <a:r>
              <a:rPr lang="en-GB" sz="2000" dirty="0"/>
              <a:t>Registered users can log in using either their username or email. Options to change username, email, or password are available via popups for users who’ve forgotten their credentials.</a:t>
            </a:r>
            <a:endParaRPr lang="it-IT" sz="1900" dirty="0">
              <a:latin typeface="Cambria" panose="02040503050406030204" pitchFamily="18" charset="0"/>
              <a:ea typeface="Cambria" panose="02040503050406030204" pitchFamily="18" charset="0"/>
            </a:endParaRPr>
          </a:p>
        </p:txBody>
      </p:sp>
      <p:pic>
        <p:nvPicPr>
          <p:cNvPr id="33" name="Picture 32">
            <a:extLst>
              <a:ext uri="{FF2B5EF4-FFF2-40B4-BE49-F238E27FC236}">
                <a16:creationId xmlns:a16="http://schemas.microsoft.com/office/drawing/2014/main" id="{DDF43D7F-251C-0871-2477-A544FC549575}"/>
              </a:ext>
            </a:extLst>
          </p:cNvPr>
          <p:cNvPicPr>
            <a:picLocks noChangeAspect="1"/>
          </p:cNvPicPr>
          <p:nvPr/>
        </p:nvPicPr>
        <p:blipFill>
          <a:blip r:embed="rId7"/>
          <a:stretch>
            <a:fillRect/>
          </a:stretch>
        </p:blipFill>
        <p:spPr>
          <a:xfrm>
            <a:off x="9920035" y="4232448"/>
            <a:ext cx="2032648" cy="1288429"/>
          </a:xfrm>
          <a:prstGeom prst="rect">
            <a:avLst/>
          </a:prstGeom>
        </p:spPr>
      </p:pic>
      <p:pic>
        <p:nvPicPr>
          <p:cNvPr id="35" name="Picture 34">
            <a:extLst>
              <a:ext uri="{FF2B5EF4-FFF2-40B4-BE49-F238E27FC236}">
                <a16:creationId xmlns:a16="http://schemas.microsoft.com/office/drawing/2014/main" id="{6C249926-6DF7-198C-4E2D-D84C7F0E5C74}"/>
              </a:ext>
            </a:extLst>
          </p:cNvPr>
          <p:cNvPicPr>
            <a:picLocks noChangeAspect="1"/>
          </p:cNvPicPr>
          <p:nvPr/>
        </p:nvPicPr>
        <p:blipFill>
          <a:blip r:embed="rId8"/>
          <a:stretch>
            <a:fillRect/>
          </a:stretch>
        </p:blipFill>
        <p:spPr>
          <a:xfrm>
            <a:off x="9446265" y="5558144"/>
            <a:ext cx="2199263" cy="1237749"/>
          </a:xfrm>
          <a:prstGeom prst="rect">
            <a:avLst/>
          </a:prstGeom>
        </p:spPr>
      </p:pic>
      <p:pic>
        <p:nvPicPr>
          <p:cNvPr id="37" name="Picture 36">
            <a:extLst>
              <a:ext uri="{FF2B5EF4-FFF2-40B4-BE49-F238E27FC236}">
                <a16:creationId xmlns:a16="http://schemas.microsoft.com/office/drawing/2014/main" id="{BACA87FE-EEB0-2C69-C5BC-CF1C1DAFDE74}"/>
              </a:ext>
            </a:extLst>
          </p:cNvPr>
          <p:cNvPicPr>
            <a:picLocks noChangeAspect="1"/>
          </p:cNvPicPr>
          <p:nvPr/>
        </p:nvPicPr>
        <p:blipFill>
          <a:blip r:embed="rId9"/>
          <a:stretch>
            <a:fillRect/>
          </a:stretch>
        </p:blipFill>
        <p:spPr>
          <a:xfrm>
            <a:off x="7020375" y="4410836"/>
            <a:ext cx="2396207" cy="1564514"/>
          </a:xfrm>
          <a:prstGeom prst="rect">
            <a:avLst/>
          </a:prstGeom>
        </p:spPr>
      </p:pic>
      <p:sp>
        <p:nvSpPr>
          <p:cNvPr id="25" name="TextBox 24">
            <a:extLst>
              <a:ext uri="{FF2B5EF4-FFF2-40B4-BE49-F238E27FC236}">
                <a16:creationId xmlns:a16="http://schemas.microsoft.com/office/drawing/2014/main" id="{20D2171E-9DDE-2F2A-CE1D-8B29AAAD5A70}"/>
              </a:ext>
            </a:extLst>
          </p:cNvPr>
          <p:cNvSpPr txBox="1"/>
          <p:nvPr/>
        </p:nvSpPr>
        <p:spPr>
          <a:xfrm>
            <a:off x="8651247" y="962957"/>
            <a:ext cx="3500807" cy="3016210"/>
          </a:xfrm>
          <a:prstGeom prst="rect">
            <a:avLst/>
          </a:prstGeom>
          <a:noFill/>
        </p:spPr>
        <p:txBody>
          <a:bodyPr wrap="square" rtlCol="0">
            <a:spAutoFit/>
          </a:bodyPr>
          <a:lstStyle/>
          <a:p>
            <a:r>
              <a:rPr lang="it-IT" sz="1900" b="1" dirty="0" err="1">
                <a:latin typeface="Cambria" panose="02040503050406030204" pitchFamily="18" charset="0"/>
                <a:ea typeface="Cambria" panose="02040503050406030204" pitchFamily="18" charset="0"/>
              </a:rPr>
              <a:t>Sign</a:t>
            </a:r>
            <a:r>
              <a:rPr lang="it-IT" sz="1900" b="1" dirty="0">
                <a:latin typeface="Cambria" panose="02040503050406030204" pitchFamily="18" charset="0"/>
                <a:ea typeface="Cambria" panose="02040503050406030204" pitchFamily="18" charset="0"/>
              </a:rPr>
              <a:t>-Up: </a:t>
            </a:r>
            <a:r>
              <a:rPr lang="en-GB" sz="1900" dirty="0">
                <a:latin typeface="Cambria" panose="02040503050406030204" pitchFamily="18" charset="0"/>
                <a:ea typeface="Cambria" panose="02040503050406030204" pitchFamily="18" charset="0"/>
              </a:rPr>
              <a:t>Users can create an account by entering their surname, name, email, birthday, and a password (entered twice). Usernames and emails must be unique. Passwords must meet the following criteria: one uppercase letter, one number, one special character, and a maximum of 12 characters.</a:t>
            </a:r>
            <a:endParaRPr lang="it-IT" sz="19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97492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68162"/>
        </a:solidFill>
        <a:effectLst/>
      </p:bgPr>
    </p:bg>
    <p:spTree>
      <p:nvGrpSpPr>
        <p:cNvPr id="1" name="">
          <a:extLst>
            <a:ext uri="{FF2B5EF4-FFF2-40B4-BE49-F238E27FC236}">
              <a16:creationId xmlns:a16="http://schemas.microsoft.com/office/drawing/2014/main" id="{1FEA54C7-B277-B20A-C6B2-986A4257FFF8}"/>
            </a:ext>
          </a:extLst>
        </p:cNvPr>
        <p:cNvGrpSpPr/>
        <p:nvPr/>
      </p:nvGrpSpPr>
      <p:grpSpPr>
        <a:xfrm>
          <a:off x="0" y="0"/>
          <a:ext cx="0" cy="0"/>
          <a:chOff x="0" y="0"/>
          <a:chExt cx="0" cy="0"/>
        </a:xfrm>
      </p:grpSpPr>
      <p:sp>
        <p:nvSpPr>
          <p:cNvPr id="19" name="Rettangolo con due angoli in diagonale ritagliati 3">
            <a:extLst>
              <a:ext uri="{FF2B5EF4-FFF2-40B4-BE49-F238E27FC236}">
                <a16:creationId xmlns:a16="http://schemas.microsoft.com/office/drawing/2014/main" id="{3963B31D-6CE4-EFAF-484A-33333E7BC98F}"/>
              </a:ext>
            </a:extLst>
          </p:cNvPr>
          <p:cNvSpPr/>
          <p:nvPr/>
        </p:nvSpPr>
        <p:spPr>
          <a:xfrm rot="5400000">
            <a:off x="4037113" y="295695"/>
            <a:ext cx="2150958" cy="3761796"/>
          </a:xfrm>
          <a:prstGeom prst="snip2DiagRect">
            <a:avLst>
              <a:gd name="adj1" fmla="val 7456"/>
              <a:gd name="adj2" fmla="val 11701"/>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it-IT" dirty="0"/>
          </a:p>
        </p:txBody>
      </p:sp>
      <p:pic>
        <p:nvPicPr>
          <p:cNvPr id="69" name="Graphic 68" descr="Leaf with solid fill">
            <a:extLst>
              <a:ext uri="{FF2B5EF4-FFF2-40B4-BE49-F238E27FC236}">
                <a16:creationId xmlns:a16="http://schemas.microsoft.com/office/drawing/2014/main" id="{0C08D633-293F-1D4E-6D12-E3B4497C74E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5698"/>
            <a:ext cx="265799" cy="265799"/>
          </a:xfrm>
          <a:prstGeom prst="rect">
            <a:avLst/>
          </a:prstGeom>
        </p:spPr>
      </p:pic>
      <p:sp>
        <p:nvSpPr>
          <p:cNvPr id="27" name="CasellaDiTesto 26">
            <a:extLst>
              <a:ext uri="{FF2B5EF4-FFF2-40B4-BE49-F238E27FC236}">
                <a16:creationId xmlns:a16="http://schemas.microsoft.com/office/drawing/2014/main" id="{2F2A8D1D-FA26-2AAA-1385-E4D1B373F91F}"/>
              </a:ext>
            </a:extLst>
          </p:cNvPr>
          <p:cNvSpPr txBox="1"/>
          <p:nvPr/>
        </p:nvSpPr>
        <p:spPr>
          <a:xfrm>
            <a:off x="13335539" y="22074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cs typeface="Calibri"/>
            </a:endParaRPr>
          </a:p>
        </p:txBody>
      </p:sp>
      <p:sp>
        <p:nvSpPr>
          <p:cNvPr id="72" name="TextBox 10">
            <a:extLst>
              <a:ext uri="{FF2B5EF4-FFF2-40B4-BE49-F238E27FC236}">
                <a16:creationId xmlns:a16="http://schemas.microsoft.com/office/drawing/2014/main" id="{E59C16BB-5051-93EE-06CB-92188F996139}"/>
              </a:ext>
            </a:extLst>
          </p:cNvPr>
          <p:cNvSpPr txBox="1"/>
          <p:nvPr/>
        </p:nvSpPr>
        <p:spPr>
          <a:xfrm>
            <a:off x="-548431" y="234692"/>
            <a:ext cx="12728672" cy="769441"/>
          </a:xfrm>
          <a:prstGeom prst="rect">
            <a:avLst/>
          </a:prstGeom>
          <a:noFill/>
        </p:spPr>
        <p:txBody>
          <a:bodyPr wrap="square" lIns="91440" tIns="45720" rIns="91440" bIns="45720" rtlCol="0" anchor="t">
            <a:spAutoFit/>
          </a:bodyPr>
          <a:lstStyle/>
          <a:p>
            <a:pPr algn="ctr"/>
            <a:r>
              <a:rPr lang="en-MY" sz="4400" dirty="0">
                <a:solidFill>
                  <a:schemeClr val="bg1"/>
                </a:solidFill>
                <a:latin typeface="Felix Titling"/>
              </a:rPr>
              <a:t>SCREENSHOT OF WEB APP</a:t>
            </a:r>
            <a:endParaRPr lang="en-MY" sz="4400" dirty="0">
              <a:solidFill>
                <a:srgbClr val="4681CF"/>
              </a:solidFill>
              <a:latin typeface="Felix Titling" panose="04060505060202020A04" pitchFamily="82" charset="0"/>
            </a:endParaRPr>
          </a:p>
        </p:txBody>
      </p:sp>
      <p:sp>
        <p:nvSpPr>
          <p:cNvPr id="68" name="Oval 7">
            <a:extLst>
              <a:ext uri="{FF2B5EF4-FFF2-40B4-BE49-F238E27FC236}">
                <a16:creationId xmlns:a16="http://schemas.microsoft.com/office/drawing/2014/main" id="{E973E780-889B-85B5-F483-1CBCF3EC2410}"/>
              </a:ext>
            </a:extLst>
          </p:cNvPr>
          <p:cNvSpPr/>
          <p:nvPr/>
        </p:nvSpPr>
        <p:spPr>
          <a:xfrm>
            <a:off x="11315328" y="-6012973"/>
            <a:ext cx="660400" cy="349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
        <p:nvSpPr>
          <p:cNvPr id="112" name="Oval 7">
            <a:extLst>
              <a:ext uri="{FF2B5EF4-FFF2-40B4-BE49-F238E27FC236}">
                <a16:creationId xmlns:a16="http://schemas.microsoft.com/office/drawing/2014/main" id="{1C46862C-8498-3B05-BBB6-942A1A573D91}"/>
              </a:ext>
            </a:extLst>
          </p:cNvPr>
          <p:cNvSpPr/>
          <p:nvPr/>
        </p:nvSpPr>
        <p:spPr>
          <a:xfrm>
            <a:off x="11421373" y="-5980985"/>
            <a:ext cx="660400" cy="349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
        <p:nvSpPr>
          <p:cNvPr id="29" name="Rettangolo con due angoli in diagonale ritagliati 3">
            <a:extLst>
              <a:ext uri="{FF2B5EF4-FFF2-40B4-BE49-F238E27FC236}">
                <a16:creationId xmlns:a16="http://schemas.microsoft.com/office/drawing/2014/main" id="{2BCD3EF6-0457-B22B-0B37-2A0C494E19D6}"/>
              </a:ext>
            </a:extLst>
          </p:cNvPr>
          <p:cNvSpPr/>
          <p:nvPr/>
        </p:nvSpPr>
        <p:spPr>
          <a:xfrm rot="5400000">
            <a:off x="5061129" y="3602671"/>
            <a:ext cx="2112034" cy="3761796"/>
          </a:xfrm>
          <a:prstGeom prst="snip2DiagRect">
            <a:avLst>
              <a:gd name="adj1" fmla="val 7456"/>
              <a:gd name="adj2" fmla="val 11701"/>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it-IT" dirty="0"/>
          </a:p>
        </p:txBody>
      </p:sp>
      <p:sp>
        <p:nvSpPr>
          <p:cNvPr id="30" name="TextBox 29">
            <a:extLst>
              <a:ext uri="{FF2B5EF4-FFF2-40B4-BE49-F238E27FC236}">
                <a16:creationId xmlns:a16="http://schemas.microsoft.com/office/drawing/2014/main" id="{5EDED0FB-0A0A-6096-324D-965BDEE5177E}"/>
              </a:ext>
            </a:extLst>
          </p:cNvPr>
          <p:cNvSpPr txBox="1"/>
          <p:nvPr/>
        </p:nvSpPr>
        <p:spPr>
          <a:xfrm>
            <a:off x="4536985" y="4514073"/>
            <a:ext cx="3479093" cy="1846659"/>
          </a:xfrm>
          <a:prstGeom prst="rect">
            <a:avLst/>
          </a:prstGeom>
          <a:noFill/>
        </p:spPr>
        <p:txBody>
          <a:bodyPr wrap="square" rtlCol="0">
            <a:spAutoFit/>
          </a:bodyPr>
          <a:lstStyle/>
          <a:p>
            <a:r>
              <a:rPr lang="it-IT" sz="1900" b="1" dirty="0">
                <a:latin typeface="Cambria" panose="02040503050406030204" pitchFamily="18" charset="0"/>
                <a:ea typeface="Cambria" panose="02040503050406030204" pitchFamily="18" charset="0"/>
              </a:rPr>
              <a:t>My journal: </a:t>
            </a:r>
            <a:r>
              <a:rPr lang="en-GB" sz="1900" dirty="0">
                <a:latin typeface="Cambria" panose="02040503050406030204" pitchFamily="18" charset="0"/>
                <a:ea typeface="Cambria" panose="02040503050406030204" pitchFamily="18" charset="0"/>
              </a:rPr>
              <a:t>Users can create a new entry by clicking on a specific day’s cell, which opens a popup. Entries can then be written directly with a title and description.</a:t>
            </a:r>
            <a:endParaRPr lang="it-IT" sz="19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A7B90D22-4511-0B7F-C18B-F15C869F8907}"/>
              </a:ext>
            </a:extLst>
          </p:cNvPr>
          <p:cNvPicPr>
            <a:picLocks noChangeAspect="1"/>
          </p:cNvPicPr>
          <p:nvPr/>
        </p:nvPicPr>
        <p:blipFill>
          <a:blip r:embed="rId4"/>
          <a:stretch>
            <a:fillRect/>
          </a:stretch>
        </p:blipFill>
        <p:spPr>
          <a:xfrm>
            <a:off x="150968" y="1047076"/>
            <a:ext cx="2948620" cy="1757084"/>
          </a:xfrm>
          <a:prstGeom prst="rect">
            <a:avLst/>
          </a:prstGeom>
        </p:spPr>
      </p:pic>
      <p:pic>
        <p:nvPicPr>
          <p:cNvPr id="21" name="Picture 20">
            <a:extLst>
              <a:ext uri="{FF2B5EF4-FFF2-40B4-BE49-F238E27FC236}">
                <a16:creationId xmlns:a16="http://schemas.microsoft.com/office/drawing/2014/main" id="{EC91813F-A250-A9C1-7B02-DD81FFFD749E}"/>
              </a:ext>
            </a:extLst>
          </p:cNvPr>
          <p:cNvPicPr>
            <a:picLocks noChangeAspect="1"/>
          </p:cNvPicPr>
          <p:nvPr/>
        </p:nvPicPr>
        <p:blipFill>
          <a:blip r:embed="rId5"/>
          <a:srcRect l="5505" t="16040" r="3834" b="9103"/>
          <a:stretch/>
        </p:blipFill>
        <p:spPr>
          <a:xfrm>
            <a:off x="216272" y="4761029"/>
            <a:ext cx="3951811" cy="2018408"/>
          </a:xfrm>
          <a:prstGeom prst="rect">
            <a:avLst/>
          </a:prstGeom>
        </p:spPr>
      </p:pic>
      <p:sp>
        <p:nvSpPr>
          <p:cNvPr id="12" name="TextBox 11">
            <a:extLst>
              <a:ext uri="{FF2B5EF4-FFF2-40B4-BE49-F238E27FC236}">
                <a16:creationId xmlns:a16="http://schemas.microsoft.com/office/drawing/2014/main" id="{7C6D4287-91D8-F14E-8E56-76E54754777C}"/>
              </a:ext>
            </a:extLst>
          </p:cNvPr>
          <p:cNvSpPr txBox="1"/>
          <p:nvPr/>
        </p:nvSpPr>
        <p:spPr>
          <a:xfrm>
            <a:off x="3376150" y="1268550"/>
            <a:ext cx="3544225" cy="1938992"/>
          </a:xfrm>
          <a:prstGeom prst="rect">
            <a:avLst/>
          </a:prstGeom>
          <a:noFill/>
        </p:spPr>
        <p:txBody>
          <a:bodyPr wrap="square" rtlCol="0">
            <a:spAutoFit/>
          </a:bodyPr>
          <a:lstStyle/>
          <a:p>
            <a:r>
              <a:rPr lang="it-IT" sz="1900" b="1" dirty="0">
                <a:latin typeface="Cambria" panose="02040503050406030204" pitchFamily="18" charset="0"/>
                <a:ea typeface="Cambria" panose="02040503050406030204" pitchFamily="18" charset="0"/>
              </a:rPr>
              <a:t>Dashboard: </a:t>
            </a:r>
            <a:r>
              <a:rPr lang="en-GB" sz="2000" dirty="0"/>
              <a:t>Users can access features via clickable images or a dropdown menu. A profile dropdown on the right of the navbar allows users to update profile information or log out.</a:t>
            </a:r>
            <a:endParaRPr lang="it-IT" sz="1900" dirty="0">
              <a:latin typeface="Cambria" panose="02040503050406030204" pitchFamily="18" charset="0"/>
              <a:ea typeface="Cambria" panose="02040503050406030204" pitchFamily="18" charset="0"/>
            </a:endParaRPr>
          </a:p>
        </p:txBody>
      </p:sp>
      <p:pic>
        <p:nvPicPr>
          <p:cNvPr id="36" name="Picture 35">
            <a:extLst>
              <a:ext uri="{FF2B5EF4-FFF2-40B4-BE49-F238E27FC236}">
                <a16:creationId xmlns:a16="http://schemas.microsoft.com/office/drawing/2014/main" id="{E3C55ECD-91ED-28B8-7AE6-49D25012739E}"/>
              </a:ext>
            </a:extLst>
          </p:cNvPr>
          <p:cNvPicPr>
            <a:picLocks noChangeAspect="1"/>
          </p:cNvPicPr>
          <p:nvPr/>
        </p:nvPicPr>
        <p:blipFill>
          <a:blip r:embed="rId6"/>
          <a:stretch>
            <a:fillRect/>
          </a:stretch>
        </p:blipFill>
        <p:spPr>
          <a:xfrm>
            <a:off x="1071207" y="2970213"/>
            <a:ext cx="2028381" cy="1590814"/>
          </a:xfrm>
          <a:prstGeom prst="rect">
            <a:avLst/>
          </a:prstGeom>
        </p:spPr>
      </p:pic>
      <p:cxnSp>
        <p:nvCxnSpPr>
          <p:cNvPr id="39" name="Straight Arrow Connector 38">
            <a:extLst>
              <a:ext uri="{FF2B5EF4-FFF2-40B4-BE49-F238E27FC236}">
                <a16:creationId xmlns:a16="http://schemas.microsoft.com/office/drawing/2014/main" id="{E4F1A1A9-BEA6-C4DF-B4D5-C1F7B60D6964}"/>
              </a:ext>
            </a:extLst>
          </p:cNvPr>
          <p:cNvCxnSpPr>
            <a:cxnSpLocks/>
          </p:cNvCxnSpPr>
          <p:nvPr/>
        </p:nvCxnSpPr>
        <p:spPr>
          <a:xfrm flipV="1">
            <a:off x="357635" y="3566160"/>
            <a:ext cx="701669" cy="11948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ttangolo con due angoli in diagonale ritagliati 3">
            <a:extLst>
              <a:ext uri="{FF2B5EF4-FFF2-40B4-BE49-F238E27FC236}">
                <a16:creationId xmlns:a16="http://schemas.microsoft.com/office/drawing/2014/main" id="{9A63E829-0D7E-4903-0F29-931B7B16F27D}"/>
              </a:ext>
            </a:extLst>
          </p:cNvPr>
          <p:cNvSpPr/>
          <p:nvPr/>
        </p:nvSpPr>
        <p:spPr>
          <a:xfrm rot="5400000">
            <a:off x="9141696" y="3736146"/>
            <a:ext cx="2112034" cy="3761796"/>
          </a:xfrm>
          <a:prstGeom prst="snip2DiagRect">
            <a:avLst>
              <a:gd name="adj1" fmla="val 7456"/>
              <a:gd name="adj2" fmla="val 11701"/>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it-IT" dirty="0"/>
          </a:p>
        </p:txBody>
      </p:sp>
      <p:sp>
        <p:nvSpPr>
          <p:cNvPr id="47" name="TextBox 46">
            <a:extLst>
              <a:ext uri="{FF2B5EF4-FFF2-40B4-BE49-F238E27FC236}">
                <a16:creationId xmlns:a16="http://schemas.microsoft.com/office/drawing/2014/main" id="{008E8843-220B-587F-C7EF-33F9A27368E7}"/>
              </a:ext>
            </a:extLst>
          </p:cNvPr>
          <p:cNvSpPr txBox="1"/>
          <p:nvPr/>
        </p:nvSpPr>
        <p:spPr>
          <a:xfrm>
            <a:off x="8496635" y="4692927"/>
            <a:ext cx="3479093" cy="1846659"/>
          </a:xfrm>
          <a:prstGeom prst="rect">
            <a:avLst/>
          </a:prstGeom>
          <a:noFill/>
        </p:spPr>
        <p:txBody>
          <a:bodyPr wrap="square" rtlCol="0">
            <a:spAutoFit/>
          </a:bodyPr>
          <a:lstStyle/>
          <a:p>
            <a:r>
              <a:rPr lang="it-IT" sz="1900" b="1" dirty="0">
                <a:latin typeface="Cambria" panose="02040503050406030204" pitchFamily="18" charset="0"/>
                <a:ea typeface="Cambria" panose="02040503050406030204" pitchFamily="18" charset="0"/>
              </a:rPr>
              <a:t>My </a:t>
            </a:r>
            <a:r>
              <a:rPr lang="it-IT" sz="1900" b="1" dirty="0" err="1">
                <a:latin typeface="Cambria" panose="02040503050406030204" pitchFamily="18" charset="0"/>
                <a:ea typeface="Cambria" panose="02040503050406030204" pitchFamily="18" charset="0"/>
              </a:rPr>
              <a:t>profile</a:t>
            </a:r>
            <a:r>
              <a:rPr lang="it-IT" sz="1900" b="1" dirty="0">
                <a:latin typeface="Cambria" panose="02040503050406030204" pitchFamily="18" charset="0"/>
                <a:ea typeface="Cambria" panose="02040503050406030204" pitchFamily="18" charset="0"/>
              </a:rPr>
              <a:t>: </a:t>
            </a:r>
            <a:r>
              <a:rPr lang="en-GB" sz="1900" dirty="0">
                <a:latin typeface="Cambria" panose="02040503050406030204" pitchFamily="18" charset="0"/>
                <a:ea typeface="Cambria" panose="02040503050406030204" pitchFamily="18" charset="0"/>
              </a:rPr>
              <a:t>Users can update their username, email, or password. If the password is forgotten, a "forgot password" option is available. Users can also delete their account.</a:t>
            </a:r>
            <a:endParaRPr lang="it-IT" sz="1900" dirty="0">
              <a:latin typeface="Cambria" panose="02040503050406030204" pitchFamily="18" charset="0"/>
              <a:ea typeface="Cambria" panose="02040503050406030204" pitchFamily="18" charset="0"/>
            </a:endParaRPr>
          </a:p>
        </p:txBody>
      </p:sp>
      <p:pic>
        <p:nvPicPr>
          <p:cNvPr id="48" name="Picture 47">
            <a:extLst>
              <a:ext uri="{FF2B5EF4-FFF2-40B4-BE49-F238E27FC236}">
                <a16:creationId xmlns:a16="http://schemas.microsoft.com/office/drawing/2014/main" id="{275C5712-E830-191F-4702-FE47C9871119}"/>
              </a:ext>
            </a:extLst>
          </p:cNvPr>
          <p:cNvPicPr>
            <a:picLocks noChangeAspect="1"/>
          </p:cNvPicPr>
          <p:nvPr/>
        </p:nvPicPr>
        <p:blipFill>
          <a:blip r:embed="rId7"/>
          <a:srcRect l="4594" t="12795" r="5617" b="11712"/>
          <a:stretch/>
        </p:blipFill>
        <p:spPr>
          <a:xfrm>
            <a:off x="8782090" y="803829"/>
            <a:ext cx="3143025" cy="3710244"/>
          </a:xfrm>
          <a:prstGeom prst="rect">
            <a:avLst/>
          </a:prstGeom>
        </p:spPr>
      </p:pic>
    </p:spTree>
    <p:extLst>
      <p:ext uri="{BB962C8B-B14F-4D97-AF65-F5344CB8AC3E}">
        <p14:creationId xmlns:p14="http://schemas.microsoft.com/office/powerpoint/2010/main" val="134050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68162"/>
        </a:solidFill>
        <a:effectLst/>
      </p:bgPr>
    </p:bg>
    <p:spTree>
      <p:nvGrpSpPr>
        <p:cNvPr id="1" name="">
          <a:extLst>
            <a:ext uri="{FF2B5EF4-FFF2-40B4-BE49-F238E27FC236}">
              <a16:creationId xmlns:a16="http://schemas.microsoft.com/office/drawing/2014/main" id="{5A7DAF77-E727-1604-B4A4-A4FE9468AF34}"/>
            </a:ext>
          </a:extLst>
        </p:cNvPr>
        <p:cNvGrpSpPr/>
        <p:nvPr/>
      </p:nvGrpSpPr>
      <p:grpSpPr>
        <a:xfrm>
          <a:off x="0" y="0"/>
          <a:ext cx="0" cy="0"/>
          <a:chOff x="0" y="0"/>
          <a:chExt cx="0" cy="0"/>
        </a:xfrm>
      </p:grpSpPr>
      <p:pic>
        <p:nvPicPr>
          <p:cNvPr id="69" name="Graphic 68" descr="Leaf with solid fill">
            <a:extLst>
              <a:ext uri="{FF2B5EF4-FFF2-40B4-BE49-F238E27FC236}">
                <a16:creationId xmlns:a16="http://schemas.microsoft.com/office/drawing/2014/main" id="{CA43F906-A81A-5053-3311-F6EF3DBBE6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85698"/>
            <a:ext cx="265799" cy="265799"/>
          </a:xfrm>
          <a:prstGeom prst="rect">
            <a:avLst/>
          </a:prstGeom>
        </p:spPr>
      </p:pic>
      <p:sp>
        <p:nvSpPr>
          <p:cNvPr id="27" name="CasellaDiTesto 26">
            <a:extLst>
              <a:ext uri="{FF2B5EF4-FFF2-40B4-BE49-F238E27FC236}">
                <a16:creationId xmlns:a16="http://schemas.microsoft.com/office/drawing/2014/main" id="{FC383BEA-0A52-DA9D-5152-FBDF8033C501}"/>
              </a:ext>
            </a:extLst>
          </p:cNvPr>
          <p:cNvSpPr txBox="1"/>
          <p:nvPr/>
        </p:nvSpPr>
        <p:spPr>
          <a:xfrm>
            <a:off x="13335539" y="22074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cs typeface="Calibri"/>
            </a:endParaRPr>
          </a:p>
        </p:txBody>
      </p:sp>
      <p:sp>
        <p:nvSpPr>
          <p:cNvPr id="72" name="TextBox 10">
            <a:extLst>
              <a:ext uri="{FF2B5EF4-FFF2-40B4-BE49-F238E27FC236}">
                <a16:creationId xmlns:a16="http://schemas.microsoft.com/office/drawing/2014/main" id="{0C670A0E-16DA-2180-DF60-10899103D693}"/>
              </a:ext>
            </a:extLst>
          </p:cNvPr>
          <p:cNvSpPr txBox="1"/>
          <p:nvPr/>
        </p:nvSpPr>
        <p:spPr>
          <a:xfrm>
            <a:off x="-1" y="234692"/>
            <a:ext cx="12180241" cy="769441"/>
          </a:xfrm>
          <a:prstGeom prst="rect">
            <a:avLst/>
          </a:prstGeom>
          <a:noFill/>
        </p:spPr>
        <p:txBody>
          <a:bodyPr wrap="square" lIns="91440" tIns="45720" rIns="91440" bIns="45720" rtlCol="0" anchor="t">
            <a:spAutoFit/>
          </a:bodyPr>
          <a:lstStyle/>
          <a:p>
            <a:pPr algn="ctr"/>
            <a:r>
              <a:rPr lang="en-MY" sz="4400" dirty="0">
                <a:solidFill>
                  <a:schemeClr val="bg1"/>
                </a:solidFill>
                <a:latin typeface="Felix Titling"/>
              </a:rPr>
              <a:t>SCREENSHOT OF WEB APP</a:t>
            </a:r>
            <a:endParaRPr lang="en-MY" sz="4400" dirty="0">
              <a:solidFill>
                <a:srgbClr val="4681CF"/>
              </a:solidFill>
              <a:latin typeface="Felix Titling" panose="04060505060202020A04" pitchFamily="82" charset="0"/>
            </a:endParaRPr>
          </a:p>
        </p:txBody>
      </p:sp>
      <p:sp>
        <p:nvSpPr>
          <p:cNvPr id="68" name="Oval 7">
            <a:extLst>
              <a:ext uri="{FF2B5EF4-FFF2-40B4-BE49-F238E27FC236}">
                <a16:creationId xmlns:a16="http://schemas.microsoft.com/office/drawing/2014/main" id="{AB5E78AB-0F56-F6E1-6FEC-739570F93766}"/>
              </a:ext>
            </a:extLst>
          </p:cNvPr>
          <p:cNvSpPr/>
          <p:nvPr/>
        </p:nvSpPr>
        <p:spPr>
          <a:xfrm>
            <a:off x="11315328" y="-6012973"/>
            <a:ext cx="660400" cy="349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
        <p:nvSpPr>
          <p:cNvPr id="112" name="Oval 7">
            <a:extLst>
              <a:ext uri="{FF2B5EF4-FFF2-40B4-BE49-F238E27FC236}">
                <a16:creationId xmlns:a16="http://schemas.microsoft.com/office/drawing/2014/main" id="{039E26D6-BBBA-4322-B34F-BBA4872E47B3}"/>
              </a:ext>
            </a:extLst>
          </p:cNvPr>
          <p:cNvSpPr/>
          <p:nvPr/>
        </p:nvSpPr>
        <p:spPr>
          <a:xfrm>
            <a:off x="11421373" y="-5980985"/>
            <a:ext cx="660400" cy="349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
        <p:nvSpPr>
          <p:cNvPr id="24" name="Rettangolo con due angoli in diagonale ritagliati 3">
            <a:extLst>
              <a:ext uri="{FF2B5EF4-FFF2-40B4-BE49-F238E27FC236}">
                <a16:creationId xmlns:a16="http://schemas.microsoft.com/office/drawing/2014/main" id="{335617AD-7B6F-9739-246D-F6B74CB56028}"/>
              </a:ext>
            </a:extLst>
          </p:cNvPr>
          <p:cNvSpPr/>
          <p:nvPr/>
        </p:nvSpPr>
        <p:spPr>
          <a:xfrm rot="5400000">
            <a:off x="8821040" y="3028547"/>
            <a:ext cx="3218072" cy="3228050"/>
          </a:xfrm>
          <a:prstGeom prst="snip2DiagRect">
            <a:avLst>
              <a:gd name="adj1" fmla="val 7456"/>
              <a:gd name="adj2" fmla="val 11701"/>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it-IT" dirty="0"/>
          </a:p>
        </p:txBody>
      </p:sp>
      <p:sp>
        <p:nvSpPr>
          <p:cNvPr id="25" name="TextBox 24">
            <a:extLst>
              <a:ext uri="{FF2B5EF4-FFF2-40B4-BE49-F238E27FC236}">
                <a16:creationId xmlns:a16="http://schemas.microsoft.com/office/drawing/2014/main" id="{80325DF9-D7B6-5D4F-027A-8B95B9D9B4BE}"/>
              </a:ext>
            </a:extLst>
          </p:cNvPr>
          <p:cNvSpPr txBox="1"/>
          <p:nvPr/>
        </p:nvSpPr>
        <p:spPr>
          <a:xfrm>
            <a:off x="9050140" y="3203991"/>
            <a:ext cx="2978123" cy="3016210"/>
          </a:xfrm>
          <a:prstGeom prst="rect">
            <a:avLst/>
          </a:prstGeom>
          <a:noFill/>
        </p:spPr>
        <p:txBody>
          <a:bodyPr wrap="square" rtlCol="0">
            <a:spAutoFit/>
          </a:bodyPr>
          <a:lstStyle/>
          <a:p>
            <a:r>
              <a:rPr lang="it-IT" sz="1900" b="1" dirty="0" err="1">
                <a:latin typeface="Cambria" panose="02040503050406030204" pitchFamily="18" charset="0"/>
                <a:ea typeface="Cambria" panose="02040503050406030204" pitchFamily="18" charset="0"/>
              </a:rPr>
              <a:t>Habit</a:t>
            </a:r>
            <a:r>
              <a:rPr lang="it-IT" sz="1900" b="1" dirty="0">
                <a:latin typeface="Cambria" panose="02040503050406030204" pitchFamily="18" charset="0"/>
                <a:ea typeface="Cambria" panose="02040503050406030204" pitchFamily="18" charset="0"/>
              </a:rPr>
              <a:t> Tracker: </a:t>
            </a:r>
            <a:r>
              <a:rPr lang="en-GB" sz="1900" dirty="0">
                <a:latin typeface="Cambria" panose="02040503050406030204" pitchFamily="18" charset="0"/>
                <a:ea typeface="Cambria" panose="02040503050406030204" pitchFamily="18" charset="0"/>
              </a:rPr>
              <a:t>Users can add habits, which appear in a table with as many cells as the current month (with the current day highlighted). Daily habit completion can be toggled. Once the set goal is reached, the row turns green for the month.</a:t>
            </a:r>
            <a:endParaRPr lang="it-IT" sz="19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F696843A-62E9-13E8-C230-1C01FEFBED48}"/>
              </a:ext>
            </a:extLst>
          </p:cNvPr>
          <p:cNvPicPr>
            <a:picLocks noChangeAspect="1"/>
          </p:cNvPicPr>
          <p:nvPr/>
        </p:nvPicPr>
        <p:blipFill>
          <a:blip r:embed="rId5"/>
          <a:stretch>
            <a:fillRect/>
          </a:stretch>
        </p:blipFill>
        <p:spPr>
          <a:xfrm>
            <a:off x="6361799" y="901258"/>
            <a:ext cx="5452674" cy="1879090"/>
          </a:xfrm>
          <a:prstGeom prst="rect">
            <a:avLst/>
          </a:prstGeom>
        </p:spPr>
      </p:pic>
      <p:sp>
        <p:nvSpPr>
          <p:cNvPr id="11" name="Rettangolo con due angoli in diagonale ritagliati 3">
            <a:extLst>
              <a:ext uri="{FF2B5EF4-FFF2-40B4-BE49-F238E27FC236}">
                <a16:creationId xmlns:a16="http://schemas.microsoft.com/office/drawing/2014/main" id="{126B0795-64F4-ECC2-E201-BCE6AF744D42}"/>
              </a:ext>
            </a:extLst>
          </p:cNvPr>
          <p:cNvSpPr/>
          <p:nvPr/>
        </p:nvSpPr>
        <p:spPr>
          <a:xfrm rot="5400000">
            <a:off x="2255400" y="3344545"/>
            <a:ext cx="2857769" cy="2956357"/>
          </a:xfrm>
          <a:prstGeom prst="snip2DiagRect">
            <a:avLst>
              <a:gd name="adj1" fmla="val 7456"/>
              <a:gd name="adj2" fmla="val 11701"/>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it-IT" dirty="0"/>
          </a:p>
        </p:txBody>
      </p:sp>
      <p:sp>
        <p:nvSpPr>
          <p:cNvPr id="16" name="TextBox 15">
            <a:extLst>
              <a:ext uri="{FF2B5EF4-FFF2-40B4-BE49-F238E27FC236}">
                <a16:creationId xmlns:a16="http://schemas.microsoft.com/office/drawing/2014/main" id="{89697EFB-8F71-6DAC-4781-63A2E69DFD55}"/>
              </a:ext>
            </a:extLst>
          </p:cNvPr>
          <p:cNvSpPr txBox="1"/>
          <p:nvPr/>
        </p:nvSpPr>
        <p:spPr>
          <a:xfrm>
            <a:off x="2410362" y="3620535"/>
            <a:ext cx="2752101" cy="2723823"/>
          </a:xfrm>
          <a:prstGeom prst="rect">
            <a:avLst/>
          </a:prstGeom>
          <a:noFill/>
        </p:spPr>
        <p:txBody>
          <a:bodyPr wrap="square" rtlCol="0">
            <a:spAutoFit/>
          </a:bodyPr>
          <a:lstStyle/>
          <a:p>
            <a:r>
              <a:rPr lang="it-IT" sz="1900" b="1" dirty="0">
                <a:latin typeface="Cambria" panose="02040503050406030204" pitchFamily="18" charset="0"/>
                <a:ea typeface="Cambria" panose="02040503050406030204" pitchFamily="18" charset="0"/>
              </a:rPr>
              <a:t>Goal Tracker: </a:t>
            </a:r>
            <a:r>
              <a:rPr lang="en-GB" sz="1900" dirty="0">
                <a:latin typeface="Cambria" panose="02040503050406030204" pitchFamily="18" charset="0"/>
                <a:ea typeface="Cambria" panose="02040503050406030204" pitchFamily="18" charset="0"/>
              </a:rPr>
              <a:t>Users can add goals, which are displayed in a dynamic card showing their details. Progress can be updated in 10% increments using the +10% or -10% buttons.</a:t>
            </a:r>
          </a:p>
          <a:p>
            <a:r>
              <a:rPr lang="en-GB" sz="1900" dirty="0">
                <a:latin typeface="Cambria" panose="02040503050406030204" pitchFamily="18" charset="0"/>
                <a:ea typeface="Cambria" panose="02040503050406030204" pitchFamily="18" charset="0"/>
              </a:rPr>
              <a:t> </a:t>
            </a:r>
            <a:endParaRPr lang="it-IT" sz="1900" dirty="0">
              <a:latin typeface="Cambria" panose="02040503050406030204" pitchFamily="18" charset="0"/>
              <a:ea typeface="Cambria" panose="02040503050406030204" pitchFamily="18" charset="0"/>
            </a:endParaRPr>
          </a:p>
        </p:txBody>
      </p:sp>
      <p:pic>
        <p:nvPicPr>
          <p:cNvPr id="18" name="Picture 17">
            <a:extLst>
              <a:ext uri="{FF2B5EF4-FFF2-40B4-BE49-F238E27FC236}">
                <a16:creationId xmlns:a16="http://schemas.microsoft.com/office/drawing/2014/main" id="{D249CDA8-2C60-3B8C-3886-8904F7C8FD32}"/>
              </a:ext>
            </a:extLst>
          </p:cNvPr>
          <p:cNvPicPr>
            <a:picLocks noChangeAspect="1"/>
          </p:cNvPicPr>
          <p:nvPr/>
        </p:nvPicPr>
        <p:blipFill>
          <a:blip r:embed="rId6"/>
          <a:stretch>
            <a:fillRect/>
          </a:stretch>
        </p:blipFill>
        <p:spPr>
          <a:xfrm>
            <a:off x="1531790" y="974029"/>
            <a:ext cx="4298412" cy="2039272"/>
          </a:xfrm>
          <a:prstGeom prst="rect">
            <a:avLst/>
          </a:prstGeom>
        </p:spPr>
      </p:pic>
      <p:pic>
        <p:nvPicPr>
          <p:cNvPr id="22" name="Picture 21">
            <a:extLst>
              <a:ext uri="{FF2B5EF4-FFF2-40B4-BE49-F238E27FC236}">
                <a16:creationId xmlns:a16="http://schemas.microsoft.com/office/drawing/2014/main" id="{14DA2DCB-B182-2893-5B4D-83B25ABE19F1}"/>
              </a:ext>
            </a:extLst>
          </p:cNvPr>
          <p:cNvPicPr>
            <a:picLocks noChangeAspect="1"/>
          </p:cNvPicPr>
          <p:nvPr/>
        </p:nvPicPr>
        <p:blipFill>
          <a:blip r:embed="rId7"/>
          <a:stretch>
            <a:fillRect/>
          </a:stretch>
        </p:blipFill>
        <p:spPr>
          <a:xfrm>
            <a:off x="39462" y="3203991"/>
            <a:ext cx="1921461" cy="3095688"/>
          </a:xfrm>
          <a:prstGeom prst="rect">
            <a:avLst/>
          </a:prstGeom>
        </p:spPr>
      </p:pic>
      <p:cxnSp>
        <p:nvCxnSpPr>
          <p:cNvPr id="26" name="Straight Arrow Connector 25">
            <a:extLst>
              <a:ext uri="{FF2B5EF4-FFF2-40B4-BE49-F238E27FC236}">
                <a16:creationId xmlns:a16="http://schemas.microsoft.com/office/drawing/2014/main" id="{A464A8CE-E3DC-3B21-538B-6A514ADAC361}"/>
              </a:ext>
            </a:extLst>
          </p:cNvPr>
          <p:cNvCxnSpPr>
            <a:cxnSpLocks/>
            <a:endCxn id="22" idx="0"/>
          </p:cNvCxnSpPr>
          <p:nvPr/>
        </p:nvCxnSpPr>
        <p:spPr>
          <a:xfrm flipH="1">
            <a:off x="1000193" y="2207464"/>
            <a:ext cx="531597" cy="996527"/>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pic>
        <p:nvPicPr>
          <p:cNvPr id="36" name="Picture 35">
            <a:extLst>
              <a:ext uri="{FF2B5EF4-FFF2-40B4-BE49-F238E27FC236}">
                <a16:creationId xmlns:a16="http://schemas.microsoft.com/office/drawing/2014/main" id="{A43CA9A3-4390-5F49-3810-DC05A42553BD}"/>
              </a:ext>
            </a:extLst>
          </p:cNvPr>
          <p:cNvPicPr>
            <a:picLocks noChangeAspect="1"/>
          </p:cNvPicPr>
          <p:nvPr/>
        </p:nvPicPr>
        <p:blipFill>
          <a:blip r:embed="rId8"/>
          <a:stretch>
            <a:fillRect/>
          </a:stretch>
        </p:blipFill>
        <p:spPr>
          <a:xfrm>
            <a:off x="5653488" y="3620535"/>
            <a:ext cx="2752101" cy="1659138"/>
          </a:xfrm>
          <a:prstGeom prst="rect">
            <a:avLst/>
          </a:prstGeom>
        </p:spPr>
      </p:pic>
      <p:cxnSp>
        <p:nvCxnSpPr>
          <p:cNvPr id="38" name="Straight Arrow Connector 37">
            <a:extLst>
              <a:ext uri="{FF2B5EF4-FFF2-40B4-BE49-F238E27FC236}">
                <a16:creationId xmlns:a16="http://schemas.microsoft.com/office/drawing/2014/main" id="{DB875411-E535-46DA-3C07-35DFB9E7D3CF}"/>
              </a:ext>
            </a:extLst>
          </p:cNvPr>
          <p:cNvCxnSpPr>
            <a:cxnSpLocks/>
          </p:cNvCxnSpPr>
          <p:nvPr/>
        </p:nvCxnSpPr>
        <p:spPr>
          <a:xfrm flipH="1">
            <a:off x="7391197" y="2818655"/>
            <a:ext cx="531597" cy="996527"/>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03267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3582F">
            <a:alpha val="75000"/>
          </a:srgbClr>
        </a:solidFill>
        <a:effectLst/>
      </p:bgPr>
    </p:bg>
    <p:spTree>
      <p:nvGrpSpPr>
        <p:cNvPr id="1" name=""/>
        <p:cNvGrpSpPr/>
        <p:nvPr/>
      </p:nvGrpSpPr>
      <p:grpSpPr>
        <a:xfrm>
          <a:off x="0" y="0"/>
          <a:ext cx="0" cy="0"/>
          <a:chOff x="0" y="0"/>
          <a:chExt cx="0" cy="0"/>
        </a:xfrm>
      </p:grpSpPr>
      <p:graphicFrame>
        <p:nvGraphicFramePr>
          <p:cNvPr id="4" name="Tabella 3">
            <a:extLst>
              <a:ext uri="{FF2B5EF4-FFF2-40B4-BE49-F238E27FC236}">
                <a16:creationId xmlns:a16="http://schemas.microsoft.com/office/drawing/2014/main" id="{0F5552D5-E748-B60D-9383-1F6859A24166}"/>
              </a:ext>
            </a:extLst>
          </p:cNvPr>
          <p:cNvGraphicFramePr>
            <a:graphicFrameLocks noGrp="1"/>
          </p:cNvGraphicFramePr>
          <p:nvPr>
            <p:extLst>
              <p:ext uri="{D42A27DB-BD31-4B8C-83A1-F6EECF244321}">
                <p14:modId xmlns:p14="http://schemas.microsoft.com/office/powerpoint/2010/main" val="509841324"/>
              </p:ext>
            </p:extLst>
          </p:nvPr>
        </p:nvGraphicFramePr>
        <p:xfrm>
          <a:off x="104775" y="864928"/>
          <a:ext cx="11982450" cy="5930291"/>
        </p:xfrm>
        <a:graphic>
          <a:graphicData uri="http://schemas.openxmlformats.org/drawingml/2006/table">
            <a:tbl>
              <a:tblPr firstRow="1" bandRow="1">
                <a:tableStyleId>{85BE263C-DBD7-4A20-BB59-AAB30ACAA65A}</a:tableStyleId>
              </a:tblPr>
              <a:tblGrid>
                <a:gridCol w="2200275">
                  <a:extLst>
                    <a:ext uri="{9D8B030D-6E8A-4147-A177-3AD203B41FA5}">
                      <a16:colId xmlns:a16="http://schemas.microsoft.com/office/drawing/2014/main" val="2982555006"/>
                    </a:ext>
                  </a:extLst>
                </a:gridCol>
                <a:gridCol w="4164441">
                  <a:extLst>
                    <a:ext uri="{9D8B030D-6E8A-4147-A177-3AD203B41FA5}">
                      <a16:colId xmlns:a16="http://schemas.microsoft.com/office/drawing/2014/main" val="2217709370"/>
                    </a:ext>
                  </a:extLst>
                </a:gridCol>
                <a:gridCol w="5617734">
                  <a:extLst>
                    <a:ext uri="{9D8B030D-6E8A-4147-A177-3AD203B41FA5}">
                      <a16:colId xmlns:a16="http://schemas.microsoft.com/office/drawing/2014/main" val="125227687"/>
                    </a:ext>
                  </a:extLst>
                </a:gridCol>
              </a:tblGrid>
              <a:tr h="370746">
                <a:tc>
                  <a:txBody>
                    <a:bodyPr/>
                    <a:lstStyle/>
                    <a:p>
                      <a:r>
                        <a:rPr lang="it-IT" sz="1600" dirty="0">
                          <a:solidFill>
                            <a:schemeClr val="tx1"/>
                          </a:solidFill>
                          <a:latin typeface="Cambria" panose="02040503050406030204" pitchFamily="18" charset="0"/>
                          <a:ea typeface="Cambria" panose="02040503050406030204" pitchFamily="18" charset="0"/>
                        </a:rPr>
                        <a:t>Test Case</a:t>
                      </a:r>
                    </a:p>
                  </a:txBody>
                  <a:tcPr/>
                </a:tc>
                <a:tc>
                  <a:txBody>
                    <a:bodyPr/>
                    <a:lstStyle/>
                    <a:p>
                      <a:r>
                        <a:rPr lang="it-IT" sz="1600" dirty="0">
                          <a:solidFill>
                            <a:schemeClr val="tx1"/>
                          </a:solidFill>
                          <a:latin typeface="Cambria" panose="02040503050406030204" pitchFamily="18" charset="0"/>
                          <a:ea typeface="Cambria" panose="02040503050406030204" pitchFamily="18" charset="0"/>
                        </a:rPr>
                        <a:t>Action</a:t>
                      </a:r>
                    </a:p>
                  </a:txBody>
                  <a:tcPr/>
                </a:tc>
                <a:tc>
                  <a:txBody>
                    <a:bodyPr/>
                    <a:lstStyle/>
                    <a:p>
                      <a:r>
                        <a:rPr lang="it-IT" sz="1600" dirty="0" err="1">
                          <a:solidFill>
                            <a:schemeClr val="tx1"/>
                          </a:solidFill>
                          <a:latin typeface="Cambria" panose="02040503050406030204" pitchFamily="18" charset="0"/>
                          <a:ea typeface="Cambria" panose="02040503050406030204" pitchFamily="18" charset="0"/>
                        </a:rPr>
                        <a:t>Expected</a:t>
                      </a:r>
                      <a:r>
                        <a:rPr lang="it-IT" sz="1600" dirty="0">
                          <a:solidFill>
                            <a:schemeClr val="tx1"/>
                          </a:solidFill>
                          <a:latin typeface="Cambria" panose="02040503050406030204" pitchFamily="18" charset="0"/>
                          <a:ea typeface="Cambria" panose="02040503050406030204" pitchFamily="18" charset="0"/>
                        </a:rPr>
                        <a:t> </a:t>
                      </a:r>
                      <a:r>
                        <a:rPr lang="it-IT" sz="1600" dirty="0" err="1">
                          <a:solidFill>
                            <a:schemeClr val="tx1"/>
                          </a:solidFill>
                          <a:latin typeface="Cambria" panose="02040503050406030204" pitchFamily="18" charset="0"/>
                          <a:ea typeface="Cambria" panose="02040503050406030204" pitchFamily="18" charset="0"/>
                        </a:rPr>
                        <a:t>Result</a:t>
                      </a:r>
                      <a:endParaRPr lang="it-IT" sz="1600"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939966522"/>
                  </a:ext>
                </a:extLst>
              </a:tr>
              <a:tr h="370746">
                <a:tc>
                  <a:txBody>
                    <a:bodyPr/>
                    <a:lstStyle/>
                    <a:p>
                      <a:r>
                        <a:rPr lang="it-IT" sz="1600" dirty="0" err="1">
                          <a:solidFill>
                            <a:schemeClr val="tx1"/>
                          </a:solidFill>
                          <a:latin typeface="Cambria" panose="02040503050406030204" pitchFamily="18" charset="0"/>
                          <a:ea typeface="Cambria" panose="02040503050406030204" pitchFamily="18" charset="0"/>
                        </a:rPr>
                        <a:t>Succesffull</a:t>
                      </a:r>
                      <a:r>
                        <a:rPr lang="it-IT" sz="1600" dirty="0">
                          <a:solidFill>
                            <a:schemeClr val="tx1"/>
                          </a:solidFill>
                          <a:latin typeface="Cambria" panose="02040503050406030204" pitchFamily="18" charset="0"/>
                          <a:ea typeface="Cambria" panose="02040503050406030204" pitchFamily="18" charset="0"/>
                        </a:rPr>
                        <a:t> User </a:t>
                      </a:r>
                      <a:r>
                        <a:rPr lang="it-IT" sz="1600" dirty="0" err="1">
                          <a:solidFill>
                            <a:schemeClr val="tx1"/>
                          </a:solidFill>
                          <a:latin typeface="Cambria" panose="02040503050406030204" pitchFamily="18" charset="0"/>
                          <a:ea typeface="Cambria" panose="02040503050406030204" pitchFamily="18" charset="0"/>
                        </a:rPr>
                        <a:t>Registration</a:t>
                      </a:r>
                      <a:endParaRPr lang="it-IT" sz="1600" dirty="0">
                        <a:solidFill>
                          <a:schemeClr val="tx1"/>
                        </a:solidFill>
                        <a:latin typeface="Cambria" panose="02040503050406030204" pitchFamily="18" charset="0"/>
                        <a:ea typeface="Cambria" panose="02040503050406030204" pitchFamily="18" charset="0"/>
                      </a:endParaRPr>
                    </a:p>
                  </a:txBody>
                  <a:tcPr/>
                </a:tc>
                <a:tc>
                  <a:txBody>
                    <a:bodyPr/>
                    <a:lstStyle/>
                    <a:p>
                      <a:r>
                        <a:rPr lang="en-GB" sz="1600" dirty="0">
                          <a:solidFill>
                            <a:schemeClr val="tx1"/>
                          </a:solidFill>
                          <a:latin typeface="Cambria" panose="02040503050406030204" pitchFamily="18" charset="0"/>
                          <a:ea typeface="Cambria" panose="02040503050406030204" pitchFamily="18" charset="0"/>
                        </a:rPr>
                        <a:t>User tries to register with valid data</a:t>
                      </a:r>
                      <a:endParaRPr lang="it-IT" sz="1600" dirty="0">
                        <a:solidFill>
                          <a:schemeClr val="tx1"/>
                        </a:solidFill>
                        <a:latin typeface="Cambria" panose="02040503050406030204" pitchFamily="18" charset="0"/>
                        <a:ea typeface="Cambria" panose="02040503050406030204" pitchFamily="18" charset="0"/>
                      </a:endParaRPr>
                    </a:p>
                  </a:txBody>
                  <a:tcPr/>
                </a:tc>
                <a:tc>
                  <a:txBody>
                    <a:bodyPr/>
                    <a:lstStyle/>
                    <a:p>
                      <a:r>
                        <a:rPr lang="it-IT" sz="1600" dirty="0">
                          <a:solidFill>
                            <a:schemeClr val="tx1"/>
                          </a:solidFill>
                          <a:latin typeface="Cambria" panose="02040503050406030204" pitchFamily="18" charset="0"/>
                          <a:ea typeface="Cambria" panose="02040503050406030204" pitchFamily="18" charset="0"/>
                        </a:rPr>
                        <a:t>User is </a:t>
                      </a:r>
                      <a:r>
                        <a:rPr lang="it-IT" sz="1600" dirty="0" err="1">
                          <a:solidFill>
                            <a:schemeClr val="tx1"/>
                          </a:solidFill>
                          <a:latin typeface="Cambria" panose="02040503050406030204" pitchFamily="18" charset="0"/>
                          <a:ea typeface="Cambria" panose="02040503050406030204" pitchFamily="18" charset="0"/>
                        </a:rPr>
                        <a:t>successfully</a:t>
                      </a:r>
                      <a:r>
                        <a:rPr lang="it-IT" sz="1600" dirty="0">
                          <a:solidFill>
                            <a:schemeClr val="tx1"/>
                          </a:solidFill>
                          <a:latin typeface="Cambria" panose="02040503050406030204" pitchFamily="18" charset="0"/>
                          <a:ea typeface="Cambria" panose="02040503050406030204" pitchFamily="18" charset="0"/>
                        </a:rPr>
                        <a:t> </a:t>
                      </a:r>
                      <a:r>
                        <a:rPr lang="it-IT" sz="1600" dirty="0" err="1">
                          <a:solidFill>
                            <a:schemeClr val="tx1"/>
                          </a:solidFill>
                          <a:latin typeface="Cambria" panose="02040503050406030204" pitchFamily="18" charset="0"/>
                          <a:ea typeface="Cambria" panose="02040503050406030204" pitchFamily="18" charset="0"/>
                        </a:rPr>
                        <a:t>reigstered</a:t>
                      </a:r>
                      <a:r>
                        <a:rPr lang="it-IT" sz="1600" dirty="0">
                          <a:solidFill>
                            <a:schemeClr val="tx1"/>
                          </a:solidFill>
                          <a:latin typeface="Cambria" panose="02040503050406030204" pitchFamily="18" charset="0"/>
                          <a:ea typeface="Cambria" panose="02040503050406030204" pitchFamily="18" charset="0"/>
                        </a:rPr>
                        <a:t> and </a:t>
                      </a:r>
                      <a:r>
                        <a:rPr lang="it-IT" sz="1600" dirty="0" err="1">
                          <a:solidFill>
                            <a:schemeClr val="tx1"/>
                          </a:solidFill>
                          <a:latin typeface="Cambria" panose="02040503050406030204" pitchFamily="18" charset="0"/>
                          <a:ea typeface="Cambria" panose="02040503050406030204" pitchFamily="18" charset="0"/>
                        </a:rPr>
                        <a:t>allowed</a:t>
                      </a:r>
                      <a:r>
                        <a:rPr lang="it-IT" sz="1600" dirty="0">
                          <a:solidFill>
                            <a:schemeClr val="tx1"/>
                          </a:solidFill>
                          <a:latin typeface="Cambria" panose="02040503050406030204" pitchFamily="18" charset="0"/>
                          <a:ea typeface="Cambria" panose="02040503050406030204" pitchFamily="18" charset="0"/>
                        </a:rPr>
                        <a:t> to </a:t>
                      </a:r>
                      <a:r>
                        <a:rPr lang="it-IT" sz="1600" dirty="0" err="1">
                          <a:solidFill>
                            <a:schemeClr val="tx1"/>
                          </a:solidFill>
                          <a:latin typeface="Cambria" panose="02040503050406030204" pitchFamily="18" charset="0"/>
                          <a:ea typeface="Cambria" panose="02040503050406030204" pitchFamily="18" charset="0"/>
                        </a:rPr>
                        <a:t>add</a:t>
                      </a:r>
                      <a:r>
                        <a:rPr lang="it-IT" sz="1600" dirty="0">
                          <a:solidFill>
                            <a:schemeClr val="tx1"/>
                          </a:solidFill>
                          <a:latin typeface="Cambria" panose="02040503050406030204" pitchFamily="18" charset="0"/>
                          <a:ea typeface="Cambria" panose="02040503050406030204" pitchFamily="18" charset="0"/>
                        </a:rPr>
                        <a:t> goals, </a:t>
                      </a:r>
                      <a:r>
                        <a:rPr lang="it-IT" sz="1600" dirty="0" err="1">
                          <a:solidFill>
                            <a:schemeClr val="tx1"/>
                          </a:solidFill>
                          <a:latin typeface="Cambria" panose="02040503050406030204" pitchFamily="18" charset="0"/>
                          <a:ea typeface="Cambria" panose="02040503050406030204" pitchFamily="18" charset="0"/>
                        </a:rPr>
                        <a:t>habits</a:t>
                      </a:r>
                      <a:r>
                        <a:rPr lang="it-IT" sz="1600" dirty="0">
                          <a:solidFill>
                            <a:schemeClr val="tx1"/>
                          </a:solidFill>
                          <a:latin typeface="Cambria" panose="02040503050406030204" pitchFamily="18" charset="0"/>
                          <a:ea typeface="Cambria" panose="02040503050406030204" pitchFamily="18" charset="0"/>
                        </a:rPr>
                        <a:t>, </a:t>
                      </a:r>
                      <a:r>
                        <a:rPr lang="it-IT" sz="1600" dirty="0" err="1">
                          <a:solidFill>
                            <a:schemeClr val="tx1"/>
                          </a:solidFill>
                          <a:latin typeface="Cambria" panose="02040503050406030204" pitchFamily="18" charset="0"/>
                          <a:ea typeface="Cambria" panose="02040503050406030204" pitchFamily="18" charset="0"/>
                        </a:rPr>
                        <a:t>write</a:t>
                      </a:r>
                      <a:r>
                        <a:rPr lang="it-IT" sz="1600" dirty="0">
                          <a:solidFill>
                            <a:schemeClr val="tx1"/>
                          </a:solidFill>
                          <a:latin typeface="Cambria" panose="02040503050406030204" pitchFamily="18" charset="0"/>
                          <a:ea typeface="Cambria" panose="02040503050406030204" pitchFamily="18" charset="0"/>
                        </a:rPr>
                        <a:t> journal entries and log-in</a:t>
                      </a:r>
                    </a:p>
                  </a:txBody>
                  <a:tcPr/>
                </a:tc>
                <a:extLst>
                  <a:ext uri="{0D108BD9-81ED-4DB2-BD59-A6C34878D82A}">
                    <a16:rowId xmlns:a16="http://schemas.microsoft.com/office/drawing/2014/main" val="1791769887"/>
                  </a:ext>
                </a:extLst>
              </a:tr>
              <a:tr h="658781">
                <a:tc>
                  <a:txBody>
                    <a:bodyPr/>
                    <a:lstStyle/>
                    <a:p>
                      <a:r>
                        <a:rPr lang="it-IT" sz="1600" dirty="0" err="1">
                          <a:solidFill>
                            <a:schemeClr val="tx1"/>
                          </a:solidFill>
                          <a:latin typeface="Cambria" panose="02040503050406030204" pitchFamily="18" charset="0"/>
                          <a:ea typeface="Cambria" panose="02040503050406030204" pitchFamily="18" charset="0"/>
                        </a:rPr>
                        <a:t>Successfull</a:t>
                      </a:r>
                      <a:r>
                        <a:rPr lang="it-IT" sz="1600" dirty="0">
                          <a:solidFill>
                            <a:schemeClr val="tx1"/>
                          </a:solidFill>
                          <a:latin typeface="Cambria" panose="02040503050406030204" pitchFamily="18" charset="0"/>
                          <a:ea typeface="Cambria" panose="02040503050406030204" pitchFamily="18" charset="0"/>
                        </a:rPr>
                        <a:t> Login</a:t>
                      </a:r>
                    </a:p>
                  </a:txBody>
                  <a:tcPr/>
                </a:tc>
                <a:tc>
                  <a:txBody>
                    <a:bodyPr/>
                    <a:lstStyle/>
                    <a:p>
                      <a:r>
                        <a:rPr lang="en-GB" sz="1600" dirty="0">
                          <a:solidFill>
                            <a:schemeClr val="tx1"/>
                          </a:solidFill>
                          <a:latin typeface="Cambria" panose="02040503050406030204" pitchFamily="18" charset="0"/>
                          <a:ea typeface="Cambria" panose="02040503050406030204" pitchFamily="18" charset="0"/>
                        </a:rPr>
                        <a:t>User logs in with correct credentials</a:t>
                      </a:r>
                      <a:endParaRPr lang="it-IT" sz="1600" dirty="0">
                        <a:solidFill>
                          <a:schemeClr val="tx1"/>
                        </a:solidFill>
                        <a:latin typeface="Cambria" panose="02040503050406030204" pitchFamily="18" charset="0"/>
                        <a:ea typeface="Cambria" panose="02040503050406030204" pitchFamily="18" charset="0"/>
                      </a:endParaRPr>
                    </a:p>
                  </a:txBody>
                  <a:tcPr/>
                </a:tc>
                <a:tc>
                  <a:txBody>
                    <a:bodyPr/>
                    <a:lstStyle/>
                    <a:p>
                      <a:pPr marL="36000">
                        <a:spcAft>
                          <a:spcPts val="1200"/>
                        </a:spcAft>
                      </a:pPr>
                      <a:r>
                        <a:rPr lang="en-GB" sz="1600" dirty="0">
                          <a:solidFill>
                            <a:schemeClr val="tx1"/>
                          </a:solidFill>
                          <a:latin typeface="Cambria" panose="02040503050406030204" pitchFamily="18" charset="0"/>
                          <a:ea typeface="Cambria" panose="02040503050406030204" pitchFamily="18" charset="0"/>
                        </a:rPr>
                        <a:t>The user is redirected to the dashboard page and is able to add goals, habits, write journal and log out</a:t>
                      </a:r>
                    </a:p>
                  </a:txBody>
                  <a:tcPr/>
                </a:tc>
                <a:extLst>
                  <a:ext uri="{0D108BD9-81ED-4DB2-BD59-A6C34878D82A}">
                    <a16:rowId xmlns:a16="http://schemas.microsoft.com/office/drawing/2014/main" val="2435478180"/>
                  </a:ext>
                </a:extLst>
              </a:tr>
              <a:tr h="658781">
                <a:tc>
                  <a:txBody>
                    <a:bodyPr/>
                    <a:lstStyle/>
                    <a:p>
                      <a:r>
                        <a:rPr lang="it-IT" sz="1600" b="1" dirty="0" err="1">
                          <a:solidFill>
                            <a:schemeClr val="tx1"/>
                          </a:solidFill>
                          <a:latin typeface="Cambria" panose="02040503050406030204" pitchFamily="18" charset="0"/>
                          <a:ea typeface="Cambria" panose="02040503050406030204" pitchFamily="18" charset="0"/>
                        </a:rPr>
                        <a:t>Unsuccessful</a:t>
                      </a:r>
                      <a:r>
                        <a:rPr lang="it-IT" sz="1600" b="1" dirty="0">
                          <a:solidFill>
                            <a:schemeClr val="tx1"/>
                          </a:solidFill>
                          <a:latin typeface="Cambria" panose="02040503050406030204" pitchFamily="18" charset="0"/>
                          <a:ea typeface="Cambria" panose="02040503050406030204" pitchFamily="18" charset="0"/>
                        </a:rPr>
                        <a:t> </a:t>
                      </a:r>
                      <a:r>
                        <a:rPr lang="it-IT" sz="1600" b="1" dirty="0" err="1">
                          <a:solidFill>
                            <a:schemeClr val="tx1"/>
                          </a:solidFill>
                          <a:latin typeface="Cambria" panose="02040503050406030204" pitchFamily="18" charset="0"/>
                          <a:ea typeface="Cambria" panose="02040503050406030204" pitchFamily="18" charset="0"/>
                        </a:rPr>
                        <a:t>Habit</a:t>
                      </a:r>
                      <a:r>
                        <a:rPr lang="it-IT" sz="1600" b="1" dirty="0">
                          <a:solidFill>
                            <a:schemeClr val="tx1"/>
                          </a:solidFill>
                          <a:latin typeface="Cambria" panose="02040503050406030204" pitchFamily="18" charset="0"/>
                          <a:ea typeface="Cambria" panose="02040503050406030204" pitchFamily="18" charset="0"/>
                        </a:rPr>
                        <a:t> </a:t>
                      </a:r>
                      <a:r>
                        <a:rPr lang="it-IT" sz="1600" b="1" dirty="0" err="1">
                          <a:solidFill>
                            <a:schemeClr val="tx1"/>
                          </a:solidFill>
                          <a:latin typeface="Cambria" panose="02040503050406030204" pitchFamily="18" charset="0"/>
                          <a:ea typeface="Cambria" panose="02040503050406030204" pitchFamily="18" charset="0"/>
                        </a:rPr>
                        <a:t>Addition</a:t>
                      </a:r>
                      <a:endParaRPr lang="it-IT" sz="1600" b="1" dirty="0">
                        <a:solidFill>
                          <a:schemeClr val="tx1"/>
                        </a:solidFill>
                        <a:latin typeface="Cambria" panose="02040503050406030204" pitchFamily="18" charset="0"/>
                        <a:ea typeface="Cambria" panose="02040503050406030204" pitchFamily="18" charset="0"/>
                      </a:endParaRPr>
                    </a:p>
                  </a:txBody>
                  <a:tcPr/>
                </a:tc>
                <a:tc>
                  <a:txBody>
                    <a:bodyPr/>
                    <a:lstStyle/>
                    <a:p>
                      <a:r>
                        <a:rPr lang="en-GB" sz="1600" dirty="0">
                          <a:solidFill>
                            <a:schemeClr val="tx1"/>
                          </a:solidFill>
                          <a:latin typeface="Cambria" panose="02040503050406030204" pitchFamily="18" charset="0"/>
                          <a:ea typeface="Cambria" panose="02040503050406030204" pitchFamily="18" charset="0"/>
                        </a:rPr>
                        <a:t>A user who is not logged-in tries to add a habit</a:t>
                      </a:r>
                      <a:endParaRPr lang="it-IT" sz="1600" b="1" dirty="0">
                        <a:solidFill>
                          <a:schemeClr val="tx1"/>
                        </a:solidFill>
                        <a:latin typeface="Cambria" panose="02040503050406030204" pitchFamily="18" charset="0"/>
                        <a:ea typeface="Cambria" panose="02040503050406030204" pitchFamily="18" charset="0"/>
                      </a:endParaRPr>
                    </a:p>
                  </a:txBody>
                  <a:tcPr/>
                </a:tc>
                <a:tc>
                  <a:txBody>
                    <a:bodyPr/>
                    <a:lstStyle/>
                    <a:p>
                      <a:pPr marL="36000">
                        <a:spcAft>
                          <a:spcPts val="1200"/>
                        </a:spcAft>
                      </a:pPr>
                      <a:r>
                        <a:rPr lang="en-GB" sz="1600" dirty="0">
                          <a:solidFill>
                            <a:schemeClr val="tx1"/>
                          </a:solidFill>
                          <a:latin typeface="Cambria" panose="02040503050406030204" pitchFamily="18" charset="0"/>
                          <a:ea typeface="Cambria" panose="02040503050406030204" pitchFamily="18" charset="0"/>
                        </a:rPr>
                        <a:t>System shows the alert: “Error: Caught Exception: User not logged in.”</a:t>
                      </a:r>
                    </a:p>
                  </a:txBody>
                  <a:tcPr/>
                </a:tc>
                <a:extLst>
                  <a:ext uri="{0D108BD9-81ED-4DB2-BD59-A6C34878D82A}">
                    <a16:rowId xmlns:a16="http://schemas.microsoft.com/office/drawing/2014/main" val="2899589490"/>
                  </a:ext>
                </a:extLst>
              </a:tr>
              <a:tr h="414980">
                <a:tc>
                  <a:txBody>
                    <a:bodyPr/>
                    <a:lstStyle/>
                    <a:p>
                      <a:r>
                        <a:rPr lang="it-IT" sz="1600" b="1" dirty="0" err="1">
                          <a:solidFill>
                            <a:schemeClr val="tx1"/>
                          </a:solidFill>
                          <a:latin typeface="Cambria" panose="02040503050406030204" pitchFamily="18" charset="0"/>
                          <a:ea typeface="Cambria" panose="02040503050406030204" pitchFamily="18" charset="0"/>
                        </a:rPr>
                        <a:t>Successful</a:t>
                      </a:r>
                      <a:r>
                        <a:rPr lang="it-IT" sz="1600" b="1" dirty="0">
                          <a:solidFill>
                            <a:schemeClr val="tx1"/>
                          </a:solidFill>
                          <a:latin typeface="Cambria" panose="02040503050406030204" pitchFamily="18" charset="0"/>
                          <a:ea typeface="Cambria" panose="02040503050406030204" pitchFamily="18" charset="0"/>
                        </a:rPr>
                        <a:t> Journal Entry</a:t>
                      </a:r>
                    </a:p>
                  </a:txBody>
                  <a:tcPr/>
                </a:tc>
                <a:tc>
                  <a:txBody>
                    <a:bodyPr/>
                    <a:lstStyle/>
                    <a:p>
                      <a:r>
                        <a:rPr lang="it-IT" sz="1600" b="0" dirty="0">
                          <a:solidFill>
                            <a:schemeClr val="tx1"/>
                          </a:solidFill>
                          <a:latin typeface="Cambria" panose="02040503050406030204" pitchFamily="18" charset="0"/>
                          <a:ea typeface="Cambria" panose="02040503050406030204" pitchFamily="18" charset="0"/>
                        </a:rPr>
                        <a:t>A </a:t>
                      </a:r>
                      <a:r>
                        <a:rPr lang="it-IT" sz="1600" b="0" dirty="0" err="1">
                          <a:solidFill>
                            <a:schemeClr val="tx1"/>
                          </a:solidFill>
                          <a:latin typeface="Cambria" panose="02040503050406030204" pitchFamily="18" charset="0"/>
                          <a:ea typeface="Cambria" panose="02040503050406030204" pitchFamily="18" charset="0"/>
                        </a:rPr>
                        <a:t>logged</a:t>
                      </a:r>
                      <a:r>
                        <a:rPr lang="it-IT" sz="1600" b="0" dirty="0">
                          <a:solidFill>
                            <a:schemeClr val="tx1"/>
                          </a:solidFill>
                          <a:latin typeface="Cambria" panose="02040503050406030204" pitchFamily="18" charset="0"/>
                          <a:ea typeface="Cambria" panose="02040503050406030204" pitchFamily="18" charset="0"/>
                        </a:rPr>
                        <a:t>-in user </a:t>
                      </a:r>
                      <a:r>
                        <a:rPr lang="it-IT" sz="1600" b="0" dirty="0" err="1">
                          <a:solidFill>
                            <a:schemeClr val="tx1"/>
                          </a:solidFill>
                          <a:latin typeface="Cambria" panose="02040503050406030204" pitchFamily="18" charset="0"/>
                          <a:ea typeface="Cambria" panose="02040503050406030204" pitchFamily="18" charset="0"/>
                        </a:rPr>
                        <a:t>writes</a:t>
                      </a:r>
                      <a:r>
                        <a:rPr lang="it-IT" sz="1600" b="0" dirty="0">
                          <a:solidFill>
                            <a:schemeClr val="tx1"/>
                          </a:solidFill>
                          <a:latin typeface="Cambria" panose="02040503050406030204" pitchFamily="18" charset="0"/>
                          <a:ea typeface="Cambria" panose="02040503050406030204" pitchFamily="18" charset="0"/>
                        </a:rPr>
                        <a:t> an entry with </a:t>
                      </a:r>
                      <a:r>
                        <a:rPr lang="it-IT" sz="1600" b="0" dirty="0" err="1">
                          <a:solidFill>
                            <a:schemeClr val="tx1"/>
                          </a:solidFill>
                          <a:latin typeface="Cambria" panose="02040503050406030204" pitchFamily="18" charset="0"/>
                          <a:ea typeface="Cambria" panose="02040503050406030204" pitchFamily="18" charset="0"/>
                        </a:rPr>
                        <a:t>title</a:t>
                      </a:r>
                      <a:r>
                        <a:rPr lang="it-IT" sz="1600" b="0" dirty="0">
                          <a:solidFill>
                            <a:schemeClr val="tx1"/>
                          </a:solidFill>
                          <a:latin typeface="Cambria" panose="02040503050406030204" pitchFamily="18" charset="0"/>
                          <a:ea typeface="Cambria" panose="02040503050406030204" pitchFamily="18" charset="0"/>
                        </a:rPr>
                        <a:t> and Content</a:t>
                      </a:r>
                    </a:p>
                  </a:txBody>
                  <a:tcPr/>
                </a:tc>
                <a:tc>
                  <a:txBody>
                    <a:bodyPr/>
                    <a:lstStyle/>
                    <a:p>
                      <a:pPr marL="36000">
                        <a:spcAft>
                          <a:spcPts val="1200"/>
                        </a:spcAft>
                      </a:pPr>
                      <a:r>
                        <a:rPr kumimoji="0" lang="it-IT"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 entry is </a:t>
                      </a:r>
                      <a:r>
                        <a:rPr kumimoji="0" lang="it-IT" sz="16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added</a:t>
                      </a:r>
                      <a:r>
                        <a:rPr kumimoji="0" lang="it-IT"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in the </a:t>
                      </a:r>
                      <a:r>
                        <a:rPr kumimoji="0" lang="it-IT" sz="16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table</a:t>
                      </a:r>
                      <a:r>
                        <a:rPr kumimoji="0" lang="it-IT"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it-IT" sz="16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journal_entries</a:t>
                      </a:r>
                      <a:r>
                        <a:rPr kumimoji="0" lang="it-IT"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of the server, and is </a:t>
                      </a:r>
                      <a:r>
                        <a:rPr kumimoji="0" lang="it-IT" sz="16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visible</a:t>
                      </a:r>
                      <a:r>
                        <a:rPr kumimoji="0" lang="it-IT"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on the user screen </a:t>
                      </a:r>
                    </a:p>
                  </a:txBody>
                  <a:tcPr/>
                </a:tc>
                <a:extLst>
                  <a:ext uri="{0D108BD9-81ED-4DB2-BD59-A6C34878D82A}">
                    <a16:rowId xmlns:a16="http://schemas.microsoft.com/office/drawing/2014/main" val="1926300236"/>
                  </a:ext>
                </a:extLst>
              </a:tr>
              <a:tr h="414980">
                <a:tc>
                  <a:txBody>
                    <a:bodyPr/>
                    <a:lstStyle/>
                    <a:p>
                      <a:r>
                        <a:rPr lang="it-IT" sz="1600" b="1" dirty="0" err="1">
                          <a:solidFill>
                            <a:schemeClr val="tx1"/>
                          </a:solidFill>
                          <a:latin typeface="Cambria" panose="02040503050406030204" pitchFamily="18" charset="0"/>
                          <a:ea typeface="Cambria" panose="02040503050406030204" pitchFamily="18" charset="0"/>
                        </a:rPr>
                        <a:t>Unsuccessful</a:t>
                      </a:r>
                      <a:r>
                        <a:rPr lang="it-IT" sz="1600" b="1" dirty="0">
                          <a:solidFill>
                            <a:schemeClr val="tx1"/>
                          </a:solidFill>
                          <a:latin typeface="Cambria" panose="02040503050406030204" pitchFamily="18" charset="0"/>
                          <a:ea typeface="Cambria" panose="02040503050406030204" pitchFamily="18" charset="0"/>
                        </a:rPr>
                        <a:t> Journal Entry</a:t>
                      </a:r>
                    </a:p>
                  </a:txBody>
                  <a:tcPr/>
                </a:tc>
                <a:tc>
                  <a:txBody>
                    <a:bodyPr/>
                    <a:lstStyle/>
                    <a:p>
                      <a:r>
                        <a:rPr lang="it-IT" sz="1600" b="0" dirty="0">
                          <a:solidFill>
                            <a:schemeClr val="tx1"/>
                          </a:solidFill>
                          <a:latin typeface="Cambria" panose="02040503050406030204" pitchFamily="18" charset="0"/>
                          <a:ea typeface="Cambria" panose="02040503050406030204" pitchFamily="18" charset="0"/>
                        </a:rPr>
                        <a:t>A </a:t>
                      </a:r>
                      <a:r>
                        <a:rPr lang="it-IT" sz="1600" b="0" dirty="0" err="1">
                          <a:solidFill>
                            <a:schemeClr val="tx1"/>
                          </a:solidFill>
                          <a:latin typeface="Cambria" panose="02040503050406030204" pitchFamily="18" charset="0"/>
                          <a:ea typeface="Cambria" panose="02040503050406030204" pitchFamily="18" charset="0"/>
                        </a:rPr>
                        <a:t>logged</a:t>
                      </a:r>
                      <a:r>
                        <a:rPr lang="it-IT" sz="1600" b="0" dirty="0">
                          <a:solidFill>
                            <a:schemeClr val="tx1"/>
                          </a:solidFill>
                          <a:latin typeface="Cambria" panose="02040503050406030204" pitchFamily="18" charset="0"/>
                          <a:ea typeface="Cambria" panose="02040503050406030204" pitchFamily="18" charset="0"/>
                        </a:rPr>
                        <a:t>-in user </a:t>
                      </a:r>
                      <a:r>
                        <a:rPr lang="it-IT" sz="1600" b="0" dirty="0" err="1">
                          <a:solidFill>
                            <a:schemeClr val="tx1"/>
                          </a:solidFill>
                          <a:latin typeface="Cambria" panose="02040503050406030204" pitchFamily="18" charset="0"/>
                          <a:ea typeface="Cambria" panose="02040503050406030204" pitchFamily="18" charset="0"/>
                        </a:rPr>
                        <a:t>writes</a:t>
                      </a:r>
                      <a:r>
                        <a:rPr lang="it-IT" sz="1600" b="0" dirty="0">
                          <a:solidFill>
                            <a:schemeClr val="tx1"/>
                          </a:solidFill>
                          <a:latin typeface="Cambria" panose="02040503050406030204" pitchFamily="18" charset="0"/>
                          <a:ea typeface="Cambria" panose="02040503050406030204" pitchFamily="18" charset="0"/>
                        </a:rPr>
                        <a:t> an entry with </a:t>
                      </a:r>
                      <a:r>
                        <a:rPr lang="it-IT" sz="1600" b="0" dirty="0" err="1">
                          <a:solidFill>
                            <a:schemeClr val="tx1"/>
                          </a:solidFill>
                          <a:latin typeface="Cambria" panose="02040503050406030204" pitchFamily="18" charset="0"/>
                          <a:ea typeface="Cambria" panose="02040503050406030204" pitchFamily="18" charset="0"/>
                        </a:rPr>
                        <a:t>only</a:t>
                      </a:r>
                      <a:r>
                        <a:rPr lang="it-IT" sz="1600" b="0" dirty="0">
                          <a:solidFill>
                            <a:schemeClr val="tx1"/>
                          </a:solidFill>
                          <a:latin typeface="Cambria" panose="02040503050406030204" pitchFamily="18" charset="0"/>
                          <a:ea typeface="Cambria" panose="02040503050406030204" pitchFamily="18" charset="0"/>
                        </a:rPr>
                        <a:t> </a:t>
                      </a:r>
                      <a:r>
                        <a:rPr lang="it-IT" sz="1600" b="0" dirty="0" err="1">
                          <a:solidFill>
                            <a:schemeClr val="tx1"/>
                          </a:solidFill>
                          <a:latin typeface="Cambria" panose="02040503050406030204" pitchFamily="18" charset="0"/>
                          <a:ea typeface="Cambria" panose="02040503050406030204" pitchFamily="18" charset="0"/>
                        </a:rPr>
                        <a:t>title</a:t>
                      </a:r>
                      <a:r>
                        <a:rPr lang="it-IT" sz="1600" b="0" dirty="0">
                          <a:solidFill>
                            <a:schemeClr val="tx1"/>
                          </a:solidFill>
                          <a:latin typeface="Cambria" panose="02040503050406030204" pitchFamily="18" charset="0"/>
                          <a:ea typeface="Cambria" panose="02040503050406030204" pitchFamily="18" charset="0"/>
                        </a:rPr>
                        <a:t> and no </a:t>
                      </a:r>
                      <a:r>
                        <a:rPr lang="it-IT" sz="1600" b="0" dirty="0" err="1">
                          <a:solidFill>
                            <a:schemeClr val="tx1"/>
                          </a:solidFill>
                          <a:latin typeface="Cambria" panose="02040503050406030204" pitchFamily="18" charset="0"/>
                          <a:ea typeface="Cambria" panose="02040503050406030204" pitchFamily="18" charset="0"/>
                        </a:rPr>
                        <a:t>content</a:t>
                      </a:r>
                      <a:endParaRPr lang="it-IT" sz="1600" b="0" dirty="0">
                        <a:solidFill>
                          <a:schemeClr val="tx1"/>
                        </a:solidFill>
                        <a:latin typeface="Cambria" panose="02040503050406030204" pitchFamily="18" charset="0"/>
                        <a:ea typeface="Cambria" panose="02040503050406030204" pitchFamily="18" charset="0"/>
                      </a:endParaRPr>
                    </a:p>
                  </a:txBody>
                  <a:tcPr/>
                </a:tc>
                <a:tc>
                  <a:txBody>
                    <a:bodyPr/>
                    <a:lstStyle/>
                    <a:p>
                      <a:pPr marL="36000" marR="0" lvl="0" indent="0" algn="l" defTabSz="914400" rtl="0" eaLnBrk="1" fontAlgn="auto" latinLnBrk="0" hangingPunct="1">
                        <a:lnSpc>
                          <a:spcPct val="100000"/>
                        </a:lnSpc>
                        <a:spcBef>
                          <a:spcPts val="0"/>
                        </a:spcBef>
                        <a:spcAft>
                          <a:spcPts val="1200"/>
                        </a:spcAft>
                        <a:buClrTx/>
                        <a:buSzTx/>
                        <a:buFontTx/>
                        <a:buNone/>
                        <a:tabLst/>
                        <a:defRPr/>
                      </a:pPr>
                      <a:r>
                        <a:rPr kumimoji="0" lang="it-IT"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System shows the </a:t>
                      </a:r>
                      <a:r>
                        <a:rPr kumimoji="0" lang="it-IT" sz="16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alert</a:t>
                      </a:r>
                      <a:r>
                        <a:rPr kumimoji="0" lang="it-IT"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r>
                        <a:rPr kumimoji="0" lang="en-GB"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“Please enter both title and content”</a:t>
                      </a:r>
                    </a:p>
                  </a:txBody>
                  <a:tcPr/>
                </a:tc>
                <a:extLst>
                  <a:ext uri="{0D108BD9-81ED-4DB2-BD59-A6C34878D82A}">
                    <a16:rowId xmlns:a16="http://schemas.microsoft.com/office/drawing/2014/main" val="1912951560"/>
                  </a:ext>
                </a:extLst>
              </a:tr>
              <a:tr h="414980">
                <a:tc>
                  <a:txBody>
                    <a:bodyPr/>
                    <a:lstStyle/>
                    <a:p>
                      <a:r>
                        <a:rPr lang="it-IT" sz="1600" b="1" dirty="0" err="1">
                          <a:solidFill>
                            <a:schemeClr val="tx1"/>
                          </a:solidFill>
                          <a:latin typeface="Cambria" panose="02040503050406030204" pitchFamily="18" charset="0"/>
                          <a:ea typeface="Cambria" panose="02040503050406030204" pitchFamily="18" charset="0"/>
                        </a:rPr>
                        <a:t>Successfull</a:t>
                      </a:r>
                      <a:r>
                        <a:rPr lang="it-IT" sz="1600" b="1" dirty="0">
                          <a:solidFill>
                            <a:schemeClr val="tx1"/>
                          </a:solidFill>
                          <a:latin typeface="Cambria" panose="02040503050406030204" pitchFamily="18" charset="0"/>
                          <a:ea typeface="Cambria" panose="02040503050406030204" pitchFamily="18" charset="0"/>
                        </a:rPr>
                        <a:t> Goal </a:t>
                      </a:r>
                      <a:r>
                        <a:rPr lang="it-IT" sz="1600" b="1" dirty="0" err="1">
                          <a:solidFill>
                            <a:schemeClr val="tx1"/>
                          </a:solidFill>
                          <a:latin typeface="Cambria" panose="02040503050406030204" pitchFamily="18" charset="0"/>
                          <a:ea typeface="Cambria" panose="02040503050406030204" pitchFamily="18" charset="0"/>
                        </a:rPr>
                        <a:t>Deletion</a:t>
                      </a:r>
                      <a:endParaRPr lang="it-IT" sz="1600" b="1" dirty="0">
                        <a:solidFill>
                          <a:schemeClr val="tx1"/>
                        </a:solidFill>
                        <a:latin typeface="Cambria" panose="02040503050406030204" pitchFamily="18" charset="0"/>
                        <a:ea typeface="Cambria" panose="02040503050406030204" pitchFamily="18" charset="0"/>
                      </a:endParaRPr>
                    </a:p>
                  </a:txBody>
                  <a:tcPr/>
                </a:tc>
                <a:tc>
                  <a:txBody>
                    <a:bodyPr/>
                    <a:lstStyle/>
                    <a:p>
                      <a:r>
                        <a:rPr lang="it-IT" sz="1600" b="0" dirty="0" err="1">
                          <a:solidFill>
                            <a:schemeClr val="tx1"/>
                          </a:solidFill>
                          <a:latin typeface="Cambria" panose="02040503050406030204" pitchFamily="18" charset="0"/>
                          <a:ea typeface="Cambria" panose="02040503050406030204" pitchFamily="18" charset="0"/>
                        </a:rPr>
                        <a:t>Logged</a:t>
                      </a:r>
                      <a:r>
                        <a:rPr lang="it-IT" sz="1600" b="0" dirty="0">
                          <a:solidFill>
                            <a:schemeClr val="tx1"/>
                          </a:solidFill>
                          <a:latin typeface="Cambria" panose="02040503050406030204" pitchFamily="18" charset="0"/>
                          <a:ea typeface="Cambria" panose="02040503050406030204" pitchFamily="18" charset="0"/>
                        </a:rPr>
                        <a:t>-in user clicks on the trash </a:t>
                      </a:r>
                      <a:r>
                        <a:rPr lang="it-IT" sz="1600" b="0" dirty="0" err="1">
                          <a:solidFill>
                            <a:schemeClr val="tx1"/>
                          </a:solidFill>
                          <a:latin typeface="Cambria" panose="02040503050406030204" pitchFamily="18" charset="0"/>
                          <a:ea typeface="Cambria" panose="02040503050406030204" pitchFamily="18" charset="0"/>
                        </a:rPr>
                        <a:t>icon</a:t>
                      </a:r>
                      <a:r>
                        <a:rPr lang="it-IT" sz="1600" b="0" dirty="0">
                          <a:solidFill>
                            <a:schemeClr val="tx1"/>
                          </a:solidFill>
                          <a:latin typeface="Cambria" panose="02040503050406030204" pitchFamily="18" charset="0"/>
                          <a:ea typeface="Cambria" panose="02040503050406030204" pitchFamily="18" charset="0"/>
                        </a:rPr>
                        <a:t> for a goal</a:t>
                      </a:r>
                    </a:p>
                  </a:txBody>
                  <a:tcPr/>
                </a:tc>
                <a:tc>
                  <a:txBody>
                    <a:bodyPr/>
                    <a:lstStyle/>
                    <a:p>
                      <a:pPr marL="36000" marR="0" lvl="0" indent="0" algn="l" defTabSz="914400" rtl="0" eaLnBrk="1" fontAlgn="auto" latinLnBrk="0" hangingPunct="1">
                        <a:lnSpc>
                          <a:spcPct val="100000"/>
                        </a:lnSpc>
                        <a:spcBef>
                          <a:spcPts val="0"/>
                        </a:spcBef>
                        <a:spcAft>
                          <a:spcPts val="120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 system shows a confirmation alert: “Are you sure you want to delete this goal?” If the user clicks "OK", the goal is deleted</a:t>
                      </a:r>
                    </a:p>
                  </a:txBody>
                  <a:tcPr/>
                </a:tc>
                <a:extLst>
                  <a:ext uri="{0D108BD9-81ED-4DB2-BD59-A6C34878D82A}">
                    <a16:rowId xmlns:a16="http://schemas.microsoft.com/office/drawing/2014/main" val="1269073268"/>
                  </a:ext>
                </a:extLst>
              </a:tr>
              <a:tr h="614863">
                <a:tc>
                  <a:txBody>
                    <a:bodyPr/>
                    <a:lstStyle/>
                    <a:p>
                      <a:r>
                        <a:rPr lang="it-IT" sz="1600" b="1" dirty="0" err="1">
                          <a:solidFill>
                            <a:schemeClr val="tx1"/>
                          </a:solidFill>
                          <a:latin typeface="Cambria" panose="02040503050406030204" pitchFamily="18" charset="0"/>
                          <a:ea typeface="Cambria" panose="02040503050406030204" pitchFamily="18" charset="0"/>
                        </a:rPr>
                        <a:t>Successful</a:t>
                      </a:r>
                      <a:r>
                        <a:rPr lang="it-IT" sz="1600" b="1" dirty="0">
                          <a:solidFill>
                            <a:schemeClr val="tx1"/>
                          </a:solidFill>
                          <a:latin typeface="Cambria" panose="02040503050406030204" pitchFamily="18" charset="0"/>
                          <a:ea typeface="Cambria" panose="02040503050406030204" pitchFamily="18" charset="0"/>
                        </a:rPr>
                        <a:t> </a:t>
                      </a:r>
                      <a:r>
                        <a:rPr lang="it-IT" sz="1600" b="1" dirty="0" err="1">
                          <a:solidFill>
                            <a:schemeClr val="tx1"/>
                          </a:solidFill>
                          <a:latin typeface="Cambria" panose="02040503050406030204" pitchFamily="18" charset="0"/>
                          <a:ea typeface="Cambria" panose="02040503050406030204" pitchFamily="18" charset="0"/>
                        </a:rPr>
                        <a:t>Change</a:t>
                      </a:r>
                      <a:r>
                        <a:rPr lang="it-IT" sz="1600" b="1" dirty="0">
                          <a:solidFill>
                            <a:schemeClr val="tx1"/>
                          </a:solidFill>
                          <a:latin typeface="Cambria" panose="02040503050406030204" pitchFamily="18" charset="0"/>
                          <a:ea typeface="Cambria" panose="02040503050406030204" pitchFamily="18" charset="0"/>
                        </a:rPr>
                        <a:t> password</a:t>
                      </a:r>
                    </a:p>
                  </a:txBody>
                  <a:tcPr/>
                </a:tc>
                <a:tc>
                  <a:txBody>
                    <a:bodyPr/>
                    <a:lstStyle/>
                    <a:p>
                      <a:r>
                        <a:rPr lang="en-GB" sz="1600" dirty="0">
                          <a:solidFill>
                            <a:schemeClr val="tx1"/>
                          </a:solidFill>
                          <a:latin typeface="Cambria" panose="02040503050406030204" pitchFamily="18" charset="0"/>
                          <a:ea typeface="Cambria" panose="02040503050406030204" pitchFamily="18" charset="0"/>
                        </a:rPr>
                        <a:t>A logged-in user who forgot their current password selects "Forgot my current password", enters a new password and confirms it</a:t>
                      </a:r>
                      <a:endParaRPr lang="it-IT" sz="1600" b="1" dirty="0">
                        <a:solidFill>
                          <a:schemeClr val="tx1"/>
                        </a:solidFill>
                        <a:latin typeface="Cambria" panose="02040503050406030204" pitchFamily="18" charset="0"/>
                        <a:ea typeface="Cambria" panose="02040503050406030204" pitchFamily="18" charset="0"/>
                      </a:endParaRPr>
                    </a:p>
                  </a:txBody>
                  <a:tcPr/>
                </a:tc>
                <a:tc>
                  <a:txBody>
                    <a:bodyPr/>
                    <a:lstStyle/>
                    <a:p>
                      <a:pPr marL="36000">
                        <a:spcAft>
                          <a:spcPts val="600"/>
                        </a:spcAft>
                      </a:pPr>
                      <a:r>
                        <a:rPr lang="en-GB" sz="1600" dirty="0">
                          <a:solidFill>
                            <a:schemeClr val="tx1"/>
                          </a:solidFill>
                          <a:latin typeface="Cambria" panose="02040503050406030204" pitchFamily="18" charset="0"/>
                          <a:ea typeface="Cambria" panose="02040503050406030204" pitchFamily="18" charset="0"/>
                        </a:rPr>
                        <a:t>The password is successfully updated and the message: “</a:t>
                      </a:r>
                      <a:r>
                        <a:rPr lang="en-GB" sz="1600" b="0" i="0" kern="1200" dirty="0">
                          <a:solidFill>
                            <a:schemeClr val="dk1"/>
                          </a:solidFill>
                          <a:effectLst/>
                          <a:latin typeface="+mn-lt"/>
                          <a:ea typeface="+mn-ea"/>
                          <a:cs typeface="+mn-cs"/>
                        </a:rPr>
                        <a:t>Password changed successfully!” appears</a:t>
                      </a:r>
                      <a:endParaRPr lang="it-IT" sz="1600"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279862777"/>
                  </a:ext>
                </a:extLst>
              </a:tr>
              <a:tr h="614863">
                <a:tc>
                  <a:txBody>
                    <a:bodyPr/>
                    <a:lstStyle/>
                    <a:p>
                      <a:r>
                        <a:rPr lang="it-IT" sz="1600" b="1" dirty="0" err="1">
                          <a:solidFill>
                            <a:schemeClr val="tx1"/>
                          </a:solidFill>
                          <a:latin typeface="Cambria" panose="02040503050406030204" pitchFamily="18" charset="0"/>
                          <a:ea typeface="Cambria" panose="02040503050406030204" pitchFamily="18" charset="0"/>
                        </a:rPr>
                        <a:t>Successful</a:t>
                      </a:r>
                      <a:r>
                        <a:rPr lang="it-IT" sz="1600" b="1" dirty="0">
                          <a:solidFill>
                            <a:schemeClr val="tx1"/>
                          </a:solidFill>
                          <a:latin typeface="Cambria" panose="02040503050406030204" pitchFamily="18" charset="0"/>
                          <a:ea typeface="Cambria" panose="02040503050406030204" pitchFamily="18" charset="0"/>
                        </a:rPr>
                        <a:t> Log-out</a:t>
                      </a:r>
                    </a:p>
                  </a:txBody>
                  <a:tcPr/>
                </a:tc>
                <a:tc>
                  <a:txBody>
                    <a:bodyPr/>
                    <a:lstStyle/>
                    <a:p>
                      <a:r>
                        <a:rPr lang="en-GB" sz="1600" dirty="0">
                          <a:solidFill>
                            <a:schemeClr val="tx1"/>
                          </a:solidFill>
                          <a:latin typeface="Cambria" panose="02040503050406030204" pitchFamily="18" charset="0"/>
                          <a:ea typeface="Cambria" panose="02040503050406030204" pitchFamily="18" charset="0"/>
                        </a:rPr>
                        <a:t>User clicks on “Log out” in the profile dropdown menu</a:t>
                      </a:r>
                      <a:endParaRPr lang="it-IT" sz="1600" b="1" dirty="0">
                        <a:solidFill>
                          <a:schemeClr val="tx1"/>
                        </a:solidFill>
                        <a:latin typeface="Cambria" panose="02040503050406030204" pitchFamily="18" charset="0"/>
                        <a:ea typeface="Cambria" panose="02040503050406030204" pitchFamily="18" charset="0"/>
                      </a:endParaRPr>
                    </a:p>
                  </a:txBody>
                  <a:tcPr/>
                </a:tc>
                <a:tc>
                  <a:txBody>
                    <a:bodyPr/>
                    <a:lstStyle/>
                    <a:p>
                      <a:pPr marL="36000">
                        <a:spcAft>
                          <a:spcPts val="600"/>
                        </a:spcAft>
                      </a:pPr>
                      <a:r>
                        <a:rPr lang="en-GB" sz="1600" dirty="0">
                          <a:solidFill>
                            <a:schemeClr val="tx1"/>
                          </a:solidFill>
                          <a:latin typeface="Cambria" panose="02040503050406030204" pitchFamily="18" charset="0"/>
                          <a:ea typeface="Cambria" panose="02040503050406030204" pitchFamily="18" charset="0"/>
                        </a:rPr>
                        <a:t>The user is logged-out and redirected to the index page</a:t>
                      </a:r>
                    </a:p>
                  </a:txBody>
                  <a:tcPr/>
                </a:tc>
                <a:extLst>
                  <a:ext uri="{0D108BD9-81ED-4DB2-BD59-A6C34878D82A}">
                    <a16:rowId xmlns:a16="http://schemas.microsoft.com/office/drawing/2014/main" val="1035698346"/>
                  </a:ext>
                </a:extLst>
              </a:tr>
            </a:tbl>
          </a:graphicData>
        </a:graphic>
      </p:graphicFrame>
      <p:pic>
        <p:nvPicPr>
          <p:cNvPr id="11" name="Graphic 10" descr="Leaf with solid fill">
            <a:extLst>
              <a:ext uri="{FF2B5EF4-FFF2-40B4-BE49-F238E27FC236}">
                <a16:creationId xmlns:a16="http://schemas.microsoft.com/office/drawing/2014/main" id="{E6EA0D4B-ECCF-EDF7-B04E-2FA440DC18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5698"/>
            <a:ext cx="265799" cy="265799"/>
          </a:xfrm>
          <a:prstGeom prst="rect">
            <a:avLst/>
          </a:prstGeom>
        </p:spPr>
      </p:pic>
      <p:sp>
        <p:nvSpPr>
          <p:cNvPr id="12" name="TextBox 10">
            <a:extLst>
              <a:ext uri="{FF2B5EF4-FFF2-40B4-BE49-F238E27FC236}">
                <a16:creationId xmlns:a16="http://schemas.microsoft.com/office/drawing/2014/main" id="{7B36A360-40FC-9690-1DF6-50F936A4F5B3}"/>
              </a:ext>
            </a:extLst>
          </p:cNvPr>
          <p:cNvSpPr txBox="1"/>
          <p:nvPr/>
        </p:nvSpPr>
        <p:spPr>
          <a:xfrm>
            <a:off x="0" y="218597"/>
            <a:ext cx="12192000" cy="646331"/>
          </a:xfrm>
          <a:prstGeom prst="rect">
            <a:avLst/>
          </a:prstGeom>
          <a:noFill/>
        </p:spPr>
        <p:txBody>
          <a:bodyPr wrap="square" lIns="91440" tIns="45720" rIns="91440" bIns="45720" rtlCol="0" anchor="t">
            <a:spAutoFit/>
          </a:bodyPr>
          <a:lstStyle/>
          <a:p>
            <a:pPr algn="ctr"/>
            <a:r>
              <a:rPr lang="en-MY" sz="3600" dirty="0">
                <a:solidFill>
                  <a:schemeClr val="bg1"/>
                </a:solidFill>
                <a:latin typeface="Felix Titling"/>
              </a:rPr>
              <a:t>TEST CASES</a:t>
            </a:r>
            <a:endParaRPr lang="en-MY" sz="3600" dirty="0">
              <a:solidFill>
                <a:srgbClr val="4681CF"/>
              </a:solidFill>
              <a:latin typeface="Felix Titling" panose="04060505060202020A04" pitchFamily="82" charset="0"/>
            </a:endParaRPr>
          </a:p>
        </p:txBody>
      </p:sp>
    </p:spTree>
    <p:extLst>
      <p:ext uri="{BB962C8B-B14F-4D97-AF65-F5344CB8AC3E}">
        <p14:creationId xmlns:p14="http://schemas.microsoft.com/office/powerpoint/2010/main" val="727577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3582F">
            <a:alpha val="75000"/>
          </a:srgbClr>
        </a:solidFill>
        <a:effectLst/>
      </p:bgPr>
    </p:bg>
    <p:spTree>
      <p:nvGrpSpPr>
        <p:cNvPr id="1" name="">
          <a:extLst>
            <a:ext uri="{FF2B5EF4-FFF2-40B4-BE49-F238E27FC236}">
              <a16:creationId xmlns:a16="http://schemas.microsoft.com/office/drawing/2014/main" id="{8D87A737-8426-7B9E-A801-92238469AACE}"/>
            </a:ext>
          </a:extLst>
        </p:cNvPr>
        <p:cNvGrpSpPr/>
        <p:nvPr/>
      </p:nvGrpSpPr>
      <p:grpSpPr>
        <a:xfrm>
          <a:off x="0" y="0"/>
          <a:ext cx="0" cy="0"/>
          <a:chOff x="0" y="0"/>
          <a:chExt cx="0" cy="0"/>
        </a:xfrm>
      </p:grpSpPr>
      <p:graphicFrame>
        <p:nvGraphicFramePr>
          <p:cNvPr id="4" name="Tabella 3">
            <a:extLst>
              <a:ext uri="{FF2B5EF4-FFF2-40B4-BE49-F238E27FC236}">
                <a16:creationId xmlns:a16="http://schemas.microsoft.com/office/drawing/2014/main" id="{5656C8EC-EC40-5F7E-CFF7-F2307A64B607}"/>
              </a:ext>
            </a:extLst>
          </p:cNvPr>
          <p:cNvGraphicFramePr>
            <a:graphicFrameLocks noGrp="1"/>
          </p:cNvGraphicFramePr>
          <p:nvPr/>
        </p:nvGraphicFramePr>
        <p:xfrm>
          <a:off x="643439" y="1160734"/>
          <a:ext cx="11170920" cy="5306693"/>
        </p:xfrm>
        <a:graphic>
          <a:graphicData uri="http://schemas.openxmlformats.org/drawingml/2006/table">
            <a:tbl>
              <a:tblPr firstRow="1" bandRow="1">
                <a:tableStyleId>{85BE263C-DBD7-4A20-BB59-AAB30ACAA65A}</a:tableStyleId>
              </a:tblPr>
              <a:tblGrid>
                <a:gridCol w="5585460">
                  <a:extLst>
                    <a:ext uri="{9D8B030D-6E8A-4147-A177-3AD203B41FA5}">
                      <a16:colId xmlns:a16="http://schemas.microsoft.com/office/drawing/2014/main" val="2217709370"/>
                    </a:ext>
                  </a:extLst>
                </a:gridCol>
                <a:gridCol w="5585460">
                  <a:extLst>
                    <a:ext uri="{9D8B030D-6E8A-4147-A177-3AD203B41FA5}">
                      <a16:colId xmlns:a16="http://schemas.microsoft.com/office/drawing/2014/main" val="125227687"/>
                    </a:ext>
                  </a:extLst>
                </a:gridCol>
              </a:tblGrid>
              <a:tr h="643253">
                <a:tc>
                  <a:txBody>
                    <a:bodyPr/>
                    <a:lstStyle/>
                    <a:p>
                      <a:r>
                        <a:rPr lang="it-IT" dirty="0" err="1">
                          <a:solidFill>
                            <a:schemeClr val="tx1"/>
                          </a:solidFill>
                          <a:latin typeface="Cambria" panose="02040503050406030204" pitchFamily="18" charset="0"/>
                          <a:ea typeface="Cambria" panose="02040503050406030204" pitchFamily="18" charset="0"/>
                        </a:rPr>
                        <a:t>What</a:t>
                      </a:r>
                      <a:r>
                        <a:rPr lang="it-IT" dirty="0">
                          <a:solidFill>
                            <a:schemeClr val="tx1"/>
                          </a:solidFill>
                          <a:latin typeface="Cambria" panose="02040503050406030204" pitchFamily="18" charset="0"/>
                          <a:ea typeface="Cambria" panose="02040503050406030204" pitchFamily="18" charset="0"/>
                        </a:rPr>
                        <a:t> </a:t>
                      </a:r>
                      <a:r>
                        <a:rPr lang="it-IT" dirty="0" err="1">
                          <a:solidFill>
                            <a:schemeClr val="tx1"/>
                          </a:solidFill>
                          <a:latin typeface="Cambria" panose="02040503050406030204" pitchFamily="18" charset="0"/>
                          <a:ea typeface="Cambria" panose="02040503050406030204" pitchFamily="18" charset="0"/>
                        </a:rPr>
                        <a:t>Changed</a:t>
                      </a:r>
                      <a:endParaRPr lang="it-IT" dirty="0">
                        <a:solidFill>
                          <a:schemeClr val="tx1"/>
                        </a:solidFill>
                        <a:latin typeface="Cambria" panose="02040503050406030204" pitchFamily="18" charset="0"/>
                        <a:ea typeface="Cambria" panose="02040503050406030204" pitchFamily="18" charset="0"/>
                      </a:endParaRPr>
                    </a:p>
                  </a:txBody>
                  <a:tcPr/>
                </a:tc>
                <a:tc>
                  <a:txBody>
                    <a:bodyPr/>
                    <a:lstStyle/>
                    <a:p>
                      <a:r>
                        <a:rPr lang="it-IT" dirty="0" err="1">
                          <a:solidFill>
                            <a:schemeClr val="tx1"/>
                          </a:solidFill>
                          <a:latin typeface="Cambria" panose="02040503050406030204" pitchFamily="18" charset="0"/>
                          <a:ea typeface="Cambria" panose="02040503050406030204" pitchFamily="18" charset="0"/>
                        </a:rPr>
                        <a:t>Why</a:t>
                      </a:r>
                      <a:r>
                        <a:rPr lang="it-IT" dirty="0">
                          <a:solidFill>
                            <a:schemeClr val="tx1"/>
                          </a:solidFill>
                          <a:latin typeface="Cambria" panose="02040503050406030204" pitchFamily="18" charset="0"/>
                          <a:ea typeface="Cambria" panose="02040503050406030204" pitchFamily="18" charset="0"/>
                        </a:rPr>
                        <a:t> </a:t>
                      </a:r>
                      <a:r>
                        <a:rPr lang="it-IT" dirty="0" err="1">
                          <a:solidFill>
                            <a:schemeClr val="tx1"/>
                          </a:solidFill>
                          <a:latin typeface="Cambria" panose="02040503050406030204" pitchFamily="18" charset="0"/>
                          <a:ea typeface="Cambria" panose="02040503050406030204" pitchFamily="18" charset="0"/>
                        </a:rPr>
                        <a:t>It</a:t>
                      </a:r>
                      <a:r>
                        <a:rPr lang="it-IT" dirty="0">
                          <a:solidFill>
                            <a:schemeClr val="tx1"/>
                          </a:solidFill>
                          <a:latin typeface="Cambria" panose="02040503050406030204" pitchFamily="18" charset="0"/>
                          <a:ea typeface="Cambria" panose="02040503050406030204" pitchFamily="18" charset="0"/>
                        </a:rPr>
                        <a:t> </a:t>
                      </a:r>
                      <a:r>
                        <a:rPr lang="it-IT" dirty="0" err="1">
                          <a:solidFill>
                            <a:schemeClr val="tx1"/>
                          </a:solidFill>
                          <a:latin typeface="Cambria" panose="02040503050406030204" pitchFamily="18" charset="0"/>
                          <a:ea typeface="Cambria" panose="02040503050406030204" pitchFamily="18" charset="0"/>
                        </a:rPr>
                        <a:t>Changed</a:t>
                      </a:r>
                      <a:endParaRPr lang="it-IT"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939966522"/>
                  </a:ext>
                </a:extLst>
              </a:tr>
              <a:tr h="720000">
                <a:tc>
                  <a:txBody>
                    <a:bodyPr/>
                    <a:lstStyle/>
                    <a:p>
                      <a:r>
                        <a:rPr lang="en-GB" dirty="0">
                          <a:solidFill>
                            <a:schemeClr val="tx1"/>
                          </a:solidFill>
                          <a:latin typeface="Cambria" panose="02040503050406030204" pitchFamily="18" charset="0"/>
                          <a:ea typeface="Cambria" panose="02040503050406030204" pitchFamily="18" charset="0"/>
                        </a:rPr>
                        <a:t>Removed </a:t>
                      </a:r>
                      <a:r>
                        <a:rPr lang="en-GB" b="1" dirty="0">
                          <a:solidFill>
                            <a:schemeClr val="tx1"/>
                          </a:solidFill>
                          <a:latin typeface="Cambria" panose="02040503050406030204" pitchFamily="18" charset="0"/>
                          <a:ea typeface="Cambria" panose="02040503050406030204" pitchFamily="18" charset="0"/>
                        </a:rPr>
                        <a:t>"Years in Pixels" </a:t>
                      </a:r>
                      <a:r>
                        <a:rPr lang="en-GB" dirty="0">
                          <a:solidFill>
                            <a:schemeClr val="tx1"/>
                          </a:solidFill>
                          <a:latin typeface="Cambria" panose="02040503050406030204" pitchFamily="18" charset="0"/>
                          <a:ea typeface="Cambria" panose="02040503050406030204" pitchFamily="18" charset="0"/>
                        </a:rPr>
                        <a:t>feature</a:t>
                      </a:r>
                      <a:endParaRPr lang="it-IT" dirty="0">
                        <a:solidFill>
                          <a:schemeClr val="tx1"/>
                        </a:solidFill>
                        <a:latin typeface="Cambria" panose="02040503050406030204" pitchFamily="18" charset="0"/>
                        <a:ea typeface="Cambria" panose="02040503050406030204" pitchFamily="18" charset="0"/>
                      </a:endParaRPr>
                    </a:p>
                  </a:txBody>
                  <a:tcPr/>
                </a:tc>
                <a:tc>
                  <a:txBody>
                    <a:bodyPr/>
                    <a:lstStyle/>
                    <a:p>
                      <a:pPr marL="36000">
                        <a:spcAft>
                          <a:spcPts val="1200"/>
                        </a:spcAft>
                      </a:pPr>
                      <a:r>
                        <a:rPr lang="en-GB" dirty="0">
                          <a:solidFill>
                            <a:schemeClr val="tx1"/>
                          </a:solidFill>
                          <a:latin typeface="Cambria" panose="02040503050406030204" pitchFamily="18" charset="0"/>
                          <a:ea typeface="Cambria" panose="02040503050406030204" pitchFamily="18" charset="0"/>
                        </a:rPr>
                        <a:t>It was redundant—users can track monthly summaries through habit and journal pages directly.</a:t>
                      </a:r>
                    </a:p>
                    <a:p>
                      <a:pPr marL="36000">
                        <a:spcAft>
                          <a:spcPts val="1200"/>
                        </a:spcAft>
                      </a:pPr>
                      <a:endParaRPr lang="it-IT" sz="500"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435478180"/>
                  </a:ext>
                </a:extLst>
              </a:tr>
              <a:tr h="720000">
                <a:tc>
                  <a:txBody>
                    <a:bodyPr/>
                    <a:lstStyle/>
                    <a:p>
                      <a:r>
                        <a:rPr lang="en-GB" dirty="0">
                          <a:solidFill>
                            <a:schemeClr val="tx1"/>
                          </a:solidFill>
                          <a:latin typeface="Cambria" panose="02040503050406030204" pitchFamily="18" charset="0"/>
                          <a:ea typeface="Cambria" panose="02040503050406030204" pitchFamily="18" charset="0"/>
                        </a:rPr>
                        <a:t>Removed </a:t>
                      </a:r>
                      <a:r>
                        <a:rPr lang="en-GB" b="1" dirty="0">
                          <a:solidFill>
                            <a:schemeClr val="tx1"/>
                          </a:solidFill>
                          <a:latin typeface="Cambria" panose="02040503050406030204" pitchFamily="18" charset="0"/>
                          <a:ea typeface="Cambria" panose="02040503050406030204" pitchFamily="18" charset="0"/>
                        </a:rPr>
                        <a:t>Monthly Highlights/Reviews section</a:t>
                      </a:r>
                      <a:endParaRPr lang="it-IT" b="1" dirty="0">
                        <a:solidFill>
                          <a:schemeClr val="tx1"/>
                        </a:solidFill>
                        <a:latin typeface="Cambria" panose="02040503050406030204" pitchFamily="18" charset="0"/>
                        <a:ea typeface="Cambria" panose="02040503050406030204" pitchFamily="18" charset="0"/>
                      </a:endParaRPr>
                    </a:p>
                  </a:txBody>
                  <a:tcPr/>
                </a:tc>
                <a:tc>
                  <a:txBody>
                    <a:bodyPr/>
                    <a:lstStyle/>
                    <a:p>
                      <a:pPr marL="36000">
                        <a:spcAft>
                          <a:spcPts val="1200"/>
                        </a:spcAft>
                      </a:pPr>
                      <a:r>
                        <a:rPr lang="en-GB" dirty="0">
                          <a:solidFill>
                            <a:schemeClr val="tx1"/>
                          </a:solidFill>
                          <a:latin typeface="Cambria" panose="02040503050406030204" pitchFamily="18" charset="0"/>
                          <a:ea typeface="Cambria" panose="02040503050406030204" pitchFamily="18" charset="0"/>
                        </a:rPr>
                        <a:t>Journals and habits already offer direct, contextual reflection, making a separate page unnecessary.</a:t>
                      </a:r>
                    </a:p>
                    <a:p>
                      <a:pPr marL="36000">
                        <a:spcAft>
                          <a:spcPts val="1200"/>
                        </a:spcAft>
                      </a:pPr>
                      <a:endParaRPr lang="it-IT" sz="500"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899589490"/>
                  </a:ext>
                </a:extLst>
              </a:tr>
              <a:tr h="720000">
                <a:tc>
                  <a:txBody>
                    <a:bodyPr/>
                    <a:lstStyle/>
                    <a:p>
                      <a:r>
                        <a:rPr lang="it-IT" dirty="0" err="1">
                          <a:solidFill>
                            <a:schemeClr val="tx1"/>
                          </a:solidFill>
                          <a:latin typeface="Cambria" panose="02040503050406030204" pitchFamily="18" charset="0"/>
                          <a:ea typeface="Cambria" panose="02040503050406030204" pitchFamily="18" charset="0"/>
                        </a:rPr>
                        <a:t>Dropped</a:t>
                      </a:r>
                      <a:r>
                        <a:rPr lang="it-IT" dirty="0">
                          <a:solidFill>
                            <a:schemeClr val="tx1"/>
                          </a:solidFill>
                          <a:latin typeface="Cambria" panose="02040503050406030204" pitchFamily="18" charset="0"/>
                          <a:ea typeface="Cambria" panose="02040503050406030204" pitchFamily="18" charset="0"/>
                        </a:rPr>
                        <a:t> </a:t>
                      </a:r>
                      <a:r>
                        <a:rPr lang="it-IT" b="1" dirty="0">
                          <a:solidFill>
                            <a:schemeClr val="tx1"/>
                          </a:solidFill>
                          <a:latin typeface="Cambria" panose="02040503050406030204" pitchFamily="18" charset="0"/>
                          <a:ea typeface="Cambria" panose="02040503050406030204" pitchFamily="18" charset="0"/>
                        </a:rPr>
                        <a:t>Vue.js framework</a:t>
                      </a:r>
                    </a:p>
                  </a:txBody>
                  <a:tcPr/>
                </a:tc>
                <a:tc>
                  <a:txBody>
                    <a:bodyPr/>
                    <a:lstStyle/>
                    <a:p>
                      <a:pPr marL="36000">
                        <a:spcAft>
                          <a:spcPts val="600"/>
                        </a:spcAft>
                      </a:pPr>
                      <a:r>
                        <a:rPr lang="en-GB" dirty="0">
                          <a:solidFill>
                            <a:schemeClr val="tx1"/>
                          </a:solidFill>
                          <a:latin typeface="Cambria" panose="02040503050406030204" pitchFamily="18" charset="0"/>
                          <a:ea typeface="Cambria" panose="02040503050406030204" pitchFamily="18" charset="0"/>
                        </a:rPr>
                        <a:t>Chose to use plain JavaScript to practice and gain deeper understanding of core DOM and event handling.</a:t>
                      </a:r>
                    </a:p>
                    <a:p>
                      <a:pPr marL="36000">
                        <a:spcAft>
                          <a:spcPts val="600"/>
                        </a:spcAft>
                      </a:pPr>
                      <a:endParaRPr lang="it-IT" sz="500"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279862777"/>
                  </a:ext>
                </a:extLst>
              </a:tr>
              <a:tr h="720000">
                <a:tc>
                  <a:txBody>
                    <a:bodyPr/>
                    <a:lstStyle/>
                    <a:p>
                      <a:r>
                        <a:rPr lang="en-GB" dirty="0">
                          <a:solidFill>
                            <a:schemeClr val="tx1"/>
                          </a:solidFill>
                          <a:latin typeface="Cambria" panose="02040503050406030204" pitchFamily="18" charset="0"/>
                          <a:ea typeface="Cambria" panose="02040503050406030204" pitchFamily="18" charset="0"/>
                        </a:rPr>
                        <a:t>Switched from </a:t>
                      </a:r>
                      <a:r>
                        <a:rPr lang="en-GB" b="1" dirty="0">
                          <a:solidFill>
                            <a:schemeClr val="tx1"/>
                          </a:solidFill>
                          <a:latin typeface="Cambria" panose="02040503050406030204" pitchFamily="18" charset="0"/>
                          <a:ea typeface="Cambria" panose="02040503050406030204" pitchFamily="18" charset="0"/>
                        </a:rPr>
                        <a:t>PostgreSQL to MySQL (XAMPP)</a:t>
                      </a:r>
                      <a:endParaRPr lang="it-IT" b="1" dirty="0">
                        <a:solidFill>
                          <a:schemeClr val="tx1"/>
                        </a:solidFill>
                        <a:latin typeface="Cambria" panose="02040503050406030204" pitchFamily="18" charset="0"/>
                        <a:ea typeface="Cambria" panose="02040503050406030204" pitchFamily="18" charset="0"/>
                      </a:endParaRPr>
                    </a:p>
                  </a:txBody>
                  <a:tcPr/>
                </a:tc>
                <a:tc>
                  <a:txBody>
                    <a:bodyPr/>
                    <a:lstStyle/>
                    <a:p>
                      <a:pPr marL="36000">
                        <a:spcAft>
                          <a:spcPts val="600"/>
                        </a:spcAft>
                      </a:pPr>
                      <a:r>
                        <a:rPr lang="en-GB" dirty="0">
                          <a:solidFill>
                            <a:schemeClr val="tx1"/>
                          </a:solidFill>
                          <a:latin typeface="Cambria" panose="02040503050406030204" pitchFamily="18" charset="0"/>
                          <a:ea typeface="Cambria" panose="02040503050406030204" pitchFamily="18" charset="0"/>
                        </a:rPr>
                        <a:t>Stayed with XAMPP instead of emigrating to another database for simplicity, local development ease, and native PHP-MySQL compatibility.</a:t>
                      </a:r>
                    </a:p>
                    <a:p>
                      <a:pPr marL="36000">
                        <a:spcAft>
                          <a:spcPts val="600"/>
                        </a:spcAft>
                      </a:pPr>
                      <a:endParaRPr lang="it-IT" sz="500"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631277122"/>
                  </a:ext>
                </a:extLst>
              </a:tr>
              <a:tr h="720000">
                <a:tc>
                  <a:txBody>
                    <a:bodyPr/>
                    <a:lstStyle/>
                    <a:p>
                      <a:r>
                        <a:rPr lang="it-IT" dirty="0" err="1">
                          <a:solidFill>
                            <a:schemeClr val="tx1"/>
                          </a:solidFill>
                          <a:latin typeface="Cambria" panose="02040503050406030204" pitchFamily="18" charset="0"/>
                          <a:ea typeface="Cambria" panose="02040503050406030204" pitchFamily="18" charset="0"/>
                        </a:rPr>
                        <a:t>Removed</a:t>
                      </a:r>
                      <a:r>
                        <a:rPr lang="it-IT" dirty="0">
                          <a:solidFill>
                            <a:schemeClr val="tx1"/>
                          </a:solidFill>
                          <a:latin typeface="Cambria" panose="02040503050406030204" pitchFamily="18" charset="0"/>
                          <a:ea typeface="Cambria" panose="02040503050406030204" pitchFamily="18" charset="0"/>
                        </a:rPr>
                        <a:t> </a:t>
                      </a:r>
                      <a:r>
                        <a:rPr lang="it-IT" b="1" dirty="0">
                          <a:solidFill>
                            <a:schemeClr val="tx1"/>
                          </a:solidFill>
                          <a:latin typeface="Cambria" panose="02040503050406030204" pitchFamily="18" charset="0"/>
                          <a:ea typeface="Cambria" panose="02040503050406030204" pitchFamily="18" charset="0"/>
                        </a:rPr>
                        <a:t>mood/</a:t>
                      </a:r>
                      <a:r>
                        <a:rPr lang="it-IT" b="1" dirty="0" err="1">
                          <a:solidFill>
                            <a:schemeClr val="tx1"/>
                          </a:solidFill>
                          <a:latin typeface="Cambria" panose="02040503050406030204" pitchFamily="18" charset="0"/>
                          <a:ea typeface="Cambria" panose="02040503050406030204" pitchFamily="18" charset="0"/>
                        </a:rPr>
                        <a:t>expense</a:t>
                      </a:r>
                      <a:r>
                        <a:rPr lang="it-IT" b="1" dirty="0">
                          <a:solidFill>
                            <a:schemeClr val="tx1"/>
                          </a:solidFill>
                          <a:latin typeface="Cambria" panose="02040503050406030204" pitchFamily="18" charset="0"/>
                          <a:ea typeface="Cambria" panose="02040503050406030204" pitchFamily="18" charset="0"/>
                        </a:rPr>
                        <a:t> tracking</a:t>
                      </a:r>
                    </a:p>
                  </a:txBody>
                  <a:tcPr/>
                </a:tc>
                <a:tc>
                  <a:txBody>
                    <a:bodyPr/>
                    <a:lstStyle/>
                    <a:p>
                      <a:pPr marL="36000">
                        <a:spcAft>
                          <a:spcPts val="600"/>
                        </a:spcAft>
                      </a:pPr>
                      <a:r>
                        <a:rPr lang="en-GB" dirty="0">
                          <a:solidFill>
                            <a:schemeClr val="tx1"/>
                          </a:solidFill>
                          <a:latin typeface="Cambria" panose="02040503050406030204" pitchFamily="18" charset="0"/>
                          <a:ea typeface="Cambria" panose="02040503050406030204" pitchFamily="18" charset="0"/>
                        </a:rPr>
                        <a:t>Focus shifted to goal, habit, and journal tracking for a more focused and minimal user experience.</a:t>
                      </a:r>
                    </a:p>
                    <a:p>
                      <a:pPr marL="36000">
                        <a:spcAft>
                          <a:spcPts val="600"/>
                        </a:spcAft>
                      </a:pPr>
                      <a:endParaRPr lang="it-IT" sz="500" dirty="0">
                        <a:solidFill>
                          <a:schemeClr val="tx1"/>
                        </a:solidFill>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35698346"/>
                  </a:ext>
                </a:extLst>
              </a:tr>
            </a:tbl>
          </a:graphicData>
        </a:graphic>
      </p:graphicFrame>
      <p:pic>
        <p:nvPicPr>
          <p:cNvPr id="11" name="Graphic 10" descr="Leaf with solid fill">
            <a:extLst>
              <a:ext uri="{FF2B5EF4-FFF2-40B4-BE49-F238E27FC236}">
                <a16:creationId xmlns:a16="http://schemas.microsoft.com/office/drawing/2014/main" id="{473A6525-339D-ADF6-0998-760FAC63EE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5698"/>
            <a:ext cx="265799" cy="265799"/>
          </a:xfrm>
          <a:prstGeom prst="rect">
            <a:avLst/>
          </a:prstGeom>
        </p:spPr>
      </p:pic>
      <p:sp>
        <p:nvSpPr>
          <p:cNvPr id="12" name="TextBox 10">
            <a:extLst>
              <a:ext uri="{FF2B5EF4-FFF2-40B4-BE49-F238E27FC236}">
                <a16:creationId xmlns:a16="http://schemas.microsoft.com/office/drawing/2014/main" id="{349A16D4-5DCB-3EF2-6776-6C5F432A52C9}"/>
              </a:ext>
            </a:extLst>
          </p:cNvPr>
          <p:cNvSpPr txBox="1"/>
          <p:nvPr/>
        </p:nvSpPr>
        <p:spPr>
          <a:xfrm>
            <a:off x="0" y="390573"/>
            <a:ext cx="12192000" cy="646331"/>
          </a:xfrm>
          <a:prstGeom prst="rect">
            <a:avLst/>
          </a:prstGeom>
          <a:noFill/>
        </p:spPr>
        <p:txBody>
          <a:bodyPr wrap="square" lIns="91440" tIns="45720" rIns="91440" bIns="45720" rtlCol="0" anchor="t">
            <a:spAutoFit/>
          </a:bodyPr>
          <a:lstStyle/>
          <a:p>
            <a:pPr algn="ctr"/>
            <a:r>
              <a:rPr lang="en-MY" sz="3600" dirty="0">
                <a:solidFill>
                  <a:schemeClr val="bg1"/>
                </a:solidFill>
                <a:latin typeface="Felix Titling"/>
              </a:rPr>
              <a:t>PROJECT OVERVIEW &amp; changes made</a:t>
            </a:r>
            <a:endParaRPr lang="en-MY" sz="3600" dirty="0">
              <a:solidFill>
                <a:srgbClr val="4681CF"/>
              </a:solidFill>
              <a:latin typeface="Felix Titling" panose="04060505060202020A04" pitchFamily="82" charset="0"/>
            </a:endParaRPr>
          </a:p>
        </p:txBody>
      </p:sp>
    </p:spTree>
    <p:extLst>
      <p:ext uri="{BB962C8B-B14F-4D97-AF65-F5344CB8AC3E}">
        <p14:creationId xmlns:p14="http://schemas.microsoft.com/office/powerpoint/2010/main" val="3355810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1521</TotalTime>
  <Words>1167</Words>
  <Application>Microsoft Office PowerPoint</Application>
  <PresentationFormat>Widescreen</PresentationFormat>
  <Paragraphs>106</Paragraphs>
  <Slides>11</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Abadi</vt:lpstr>
      <vt:lpstr>Aptos</vt:lpstr>
      <vt:lpstr>Arial</vt:lpstr>
      <vt:lpstr>Calibri</vt:lpstr>
      <vt:lpstr>Calibri Light</vt:lpstr>
      <vt:lpstr>Cambria</vt:lpstr>
      <vt:lpstr>Felix Titling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hanif mislam</dc:creator>
  <cp:lastModifiedBy>Insa Rubab</cp:lastModifiedBy>
  <cp:revision>53</cp:revision>
  <dcterms:created xsi:type="dcterms:W3CDTF">2021-06-14T23:49:15Z</dcterms:created>
  <dcterms:modified xsi:type="dcterms:W3CDTF">2025-04-27T15:04:22Z</dcterms:modified>
</cp:coreProperties>
</file>